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8" r:id="rId4"/>
    <p:sldId id="261" r:id="rId5"/>
    <p:sldId id="270" r:id="rId6"/>
    <p:sldId id="264" r:id="rId7"/>
    <p:sldId id="263" r:id="rId8"/>
    <p:sldId id="286" r:id="rId9"/>
    <p:sldId id="282" r:id="rId10"/>
    <p:sldId id="283" r:id="rId11"/>
    <p:sldId id="284" r:id="rId12"/>
    <p:sldId id="285" r:id="rId13"/>
    <p:sldId id="267" r:id="rId14"/>
    <p:sldId id="287" r:id="rId15"/>
    <p:sldId id="266" r:id="rId16"/>
    <p:sldId id="269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18" r:id="rId25"/>
    <p:sldId id="319" r:id="rId26"/>
    <p:sldId id="320" r:id="rId27"/>
    <p:sldId id="262" r:id="rId28"/>
    <p:sldId id="273" r:id="rId29"/>
    <p:sldId id="295" r:id="rId30"/>
    <p:sldId id="312" r:id="rId31"/>
    <p:sldId id="313" r:id="rId32"/>
    <p:sldId id="314" r:id="rId33"/>
    <p:sldId id="315" r:id="rId34"/>
    <p:sldId id="311" r:id="rId35"/>
    <p:sldId id="316" r:id="rId36"/>
    <p:sldId id="317" r:id="rId37"/>
    <p:sldId id="310" r:id="rId38"/>
    <p:sldId id="271" r:id="rId39"/>
    <p:sldId id="275" r:id="rId40"/>
    <p:sldId id="278" r:id="rId41"/>
    <p:sldId id="279" r:id="rId42"/>
    <p:sldId id="274" r:id="rId43"/>
    <p:sldId id="280" r:id="rId44"/>
    <p:sldId id="297" r:id="rId45"/>
    <p:sldId id="298" r:id="rId46"/>
    <p:sldId id="299" r:id="rId47"/>
    <p:sldId id="300" r:id="rId48"/>
    <p:sldId id="301" r:id="rId49"/>
    <p:sldId id="276" r:id="rId50"/>
    <p:sldId id="302" r:id="rId51"/>
    <p:sldId id="303" r:id="rId52"/>
    <p:sldId id="304" r:id="rId53"/>
    <p:sldId id="305" r:id="rId54"/>
    <p:sldId id="306" r:id="rId55"/>
    <p:sldId id="308" r:id="rId56"/>
    <p:sldId id="309" r:id="rId57"/>
    <p:sldId id="277" r:id="rId58"/>
    <p:sldId id="307" r:id="rId59"/>
    <p:sldId id="272" r:id="rId60"/>
    <p:sldId id="265" r:id="rId61"/>
    <p:sldId id="259" r:id="rId6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BOUE" initials="T" lastIdx="1" clrIdx="0">
    <p:extLst>
      <p:ext uri="{19B8F6BF-5375-455C-9EA6-DF929625EA0E}">
        <p15:presenceInfo xmlns:p15="http://schemas.microsoft.com/office/powerpoint/2012/main" userId="TRABOU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9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4T22:18:48.949" idx="1">
    <p:pos x="6996" y="1018"/>
    <p:text>x=(</p:text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82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97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01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5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12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15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94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80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43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31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37D2A-AC98-4896-B34F-6979B02A6FA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475F7-ACDC-4C6B-B2CB-0B58E5113D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13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384767" y="4205379"/>
            <a:ext cx="2807233" cy="1074465"/>
          </a:xfrm>
        </p:spPr>
        <p:txBody>
          <a:bodyPr>
            <a:normAutofit/>
          </a:bodyPr>
          <a:lstStyle/>
          <a:p>
            <a:pPr algn="l"/>
            <a:r>
              <a:rPr lang="fr-FR" sz="1600" b="1" cap="none" dirty="0" smtClean="0">
                <a:solidFill>
                  <a:schemeClr val="bg1">
                    <a:lumMod val="50000"/>
                  </a:schemeClr>
                </a:solidFill>
                <a:latin typeface="Bookman Old Style" panose="02050604050505020204" pitchFamily="18" charset="0"/>
              </a:rPr>
              <a:t>Semestre 6                                                                                           volume horaire : </a:t>
            </a:r>
            <a:r>
              <a:rPr lang="fr-FR" sz="1600" b="1" dirty="0" smtClean="0">
                <a:solidFill>
                  <a:schemeClr val="bg1">
                    <a:lumMod val="50000"/>
                  </a:schemeClr>
                </a:solidFill>
                <a:latin typeface="Bookman Old Style" panose="02050604050505020204" pitchFamily="18" charset="0"/>
              </a:rPr>
              <a:t>30h</a:t>
            </a:r>
            <a:endParaRPr lang="fr-FR" sz="1600" b="1" dirty="0">
              <a:solidFill>
                <a:schemeClr val="bg1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4785617" y="4268516"/>
            <a:ext cx="3944982" cy="1011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indent="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cap="none">
                <a:solidFill>
                  <a:schemeClr val="bg2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ea typeface="+mj-ea"/>
                <a:cs typeface="+mj-cs"/>
              </a:defRPr>
            </a:lvl1pPr>
            <a:lvl2pPr indent="0" algn="ctr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b="0" i="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indent="0" algn="ctr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indent="0" algn="ctr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indent="0" algn="ctr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indent="0" algn="ctr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indent="0" algn="ctr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indent="0" algn="ctr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indent="0" algn="ctr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UE :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Methodes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de la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Datascience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Crédits : 2,5</a:t>
            </a:r>
          </a:p>
        </p:txBody>
      </p:sp>
      <p:pic>
        <p:nvPicPr>
          <p:cNvPr id="1026" name="Picture 2" descr="Machine learning : vers une classification dédiée des menaces de sécurité |  Sil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661" y="177138"/>
            <a:ext cx="4798423" cy="65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785617" y="855377"/>
            <a:ext cx="7200196" cy="193899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fr-CI" sz="6000" b="1" dirty="0" smtClean="0">
                <a:solidFill>
                  <a:srgbClr val="00B0F0"/>
                </a:solidFill>
                <a:latin typeface="Bookman Old Style" panose="02050604050505020204" pitchFamily="18" charset="0"/>
              </a:rPr>
              <a:t>Machine Learning </a:t>
            </a:r>
            <a:r>
              <a:rPr lang="fr-CI" sz="6000" b="1" dirty="0">
                <a:solidFill>
                  <a:srgbClr val="FFC000"/>
                </a:solidFill>
                <a:latin typeface="Bookman Old Style" panose="02050604050505020204" pitchFamily="18" charset="0"/>
              </a:rPr>
              <a:t>avancé</a:t>
            </a:r>
            <a:endParaRPr lang="fr-FR" sz="6000" dirty="0">
              <a:solidFill>
                <a:srgbClr val="FFC000"/>
              </a:solidFill>
            </a:endParaRPr>
          </a:p>
        </p:txBody>
      </p:sp>
      <p:sp>
        <p:nvSpPr>
          <p:cNvPr id="9" name="Sous-titre 2"/>
          <p:cNvSpPr txBox="1">
            <a:spLocks/>
          </p:cNvSpPr>
          <p:nvPr/>
        </p:nvSpPr>
        <p:spPr>
          <a:xfrm>
            <a:off x="4785617" y="5535018"/>
            <a:ext cx="3965986" cy="1086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b="1" dirty="0" smtClean="0">
                <a:latin typeface="Bookman Old Style" panose="02050604050505020204" pitchFamily="18" charset="0"/>
              </a:rPr>
              <a:t>Enseignant: </a:t>
            </a:r>
          </a:p>
          <a:p>
            <a:pPr algn="l"/>
            <a:r>
              <a:rPr lang="fr-FR" sz="3200" b="1" dirty="0" smtClean="0">
                <a:latin typeface="Bookman Old Style" panose="02050604050505020204" pitchFamily="18" charset="0"/>
              </a:rPr>
              <a:t>Benoit IPOU</a:t>
            </a:r>
            <a:endParaRPr lang="fr-FR" sz="32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0625" y="2794370"/>
            <a:ext cx="6985188" cy="784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117661" y="594"/>
            <a:ext cx="12309661" cy="599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dirty="0" smtClean="0"/>
              <a:t>                                                                                                                             ML AVANCE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4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Exemple de problèmes inverses: </a:t>
            </a:r>
            <a:endParaRPr lang="fr-FR" sz="2400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9" y="757101"/>
            <a:ext cx="96488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2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Approche de résolution de problèmes inverses</a:t>
            </a:r>
            <a:endParaRPr lang="fr-FR" sz="2400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71155" y="631580"/>
            <a:ext cx="9744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Pour résoudre un problème inverse:</a:t>
            </a:r>
          </a:p>
          <a:p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smtClean="0"/>
              <a:t>Modélisation du phénomène (</a:t>
            </a:r>
            <a:r>
              <a:rPr lang="fr-FR" sz="2400" dirty="0" smtClean="0">
                <a:solidFill>
                  <a:schemeClr val="accent2"/>
                </a:solidFill>
              </a:rPr>
              <a:t>problème direct</a:t>
            </a:r>
            <a:r>
              <a:rPr lang="fr-FR" sz="24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smtClean="0"/>
              <a:t>Approximation des paramètres du modèle à partir des observation (</a:t>
            </a:r>
            <a:r>
              <a:rPr lang="fr-FR" sz="2400" dirty="0" smtClean="0">
                <a:solidFill>
                  <a:schemeClr val="accent2"/>
                </a:solidFill>
              </a:rPr>
              <a:t>inversion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810" y="2696638"/>
            <a:ext cx="8281580" cy="38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Approche de résolution de problèmes inverses</a:t>
            </a:r>
            <a:endParaRPr lang="fr-FR" sz="2400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92480" y="687977"/>
            <a:ext cx="103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Pour résoudre un problème inverse:</a:t>
            </a:r>
          </a:p>
          <a:p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smtClean="0"/>
              <a:t>Modélisation du phénomène (</a:t>
            </a:r>
            <a:r>
              <a:rPr lang="fr-FR" sz="2400" dirty="0" smtClean="0">
                <a:solidFill>
                  <a:schemeClr val="accent2"/>
                </a:solidFill>
              </a:rPr>
              <a:t>problème direct</a:t>
            </a:r>
            <a:r>
              <a:rPr lang="fr-FR" sz="24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smtClean="0"/>
              <a:t>Approximation des paramètres du modèle à partir des observation (</a:t>
            </a:r>
            <a:r>
              <a:rPr lang="fr-FR" sz="2400" dirty="0" smtClean="0">
                <a:solidFill>
                  <a:schemeClr val="accent2"/>
                </a:solidFill>
              </a:rPr>
              <a:t>inversion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26" y="2339587"/>
            <a:ext cx="8639175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0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Approche de résolution de problèmes inverses</a:t>
            </a:r>
            <a:endParaRPr lang="fr-FR" sz="2400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39" y="764589"/>
            <a:ext cx="5900873" cy="251201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532709" y="3535680"/>
            <a:ext cx="8778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Les méthodes de </a:t>
            </a:r>
            <a:r>
              <a:rPr lang="fr-FR" sz="2400" dirty="0" smtClean="0">
                <a:solidFill>
                  <a:schemeClr val="accent1"/>
                </a:solidFill>
              </a:rPr>
              <a:t>Machine Learning </a:t>
            </a:r>
            <a:r>
              <a:rPr lang="fr-FR" sz="2400" dirty="0" smtClean="0"/>
              <a:t>sont utilisées pour résoudre les des </a:t>
            </a:r>
            <a:r>
              <a:rPr lang="fr-FR" sz="2400" dirty="0" smtClean="0">
                <a:solidFill>
                  <a:schemeClr val="accent2"/>
                </a:solidFill>
              </a:rPr>
              <a:t>problèmes inverse.</a:t>
            </a:r>
          </a:p>
          <a:p>
            <a:endParaRPr lang="fr-FR" sz="2400" dirty="0"/>
          </a:p>
          <a:p>
            <a:r>
              <a:rPr lang="fr-FR" sz="2400" dirty="0" smtClean="0"/>
              <a:t>En particulier, quand </a:t>
            </a:r>
            <a:r>
              <a:rPr lang="fr-FR" sz="2400" dirty="0">
                <a:solidFill>
                  <a:schemeClr val="accent1"/>
                </a:solidFill>
              </a:rPr>
              <a:t>il </a:t>
            </a:r>
            <a:r>
              <a:rPr lang="fr-FR" sz="2400" dirty="0" smtClean="0">
                <a:solidFill>
                  <a:schemeClr val="accent1"/>
                </a:solidFill>
              </a:rPr>
              <a:t>n’existe </a:t>
            </a:r>
            <a:r>
              <a:rPr lang="fr-FR" sz="2400" dirty="0">
                <a:solidFill>
                  <a:schemeClr val="accent1"/>
                </a:solidFill>
              </a:rPr>
              <a:t>pas de modèles directs</a:t>
            </a:r>
            <a:r>
              <a:rPr lang="fr-FR" sz="2400" dirty="0" smtClean="0"/>
              <a:t> spécifiques précises, déjà connus dans le domaine.</a:t>
            </a:r>
          </a:p>
          <a:p>
            <a:endParaRPr lang="fr-FR" sz="2400" dirty="0"/>
          </a:p>
          <a:p>
            <a:r>
              <a:rPr lang="fr-FR" sz="2400" dirty="0" smtClean="0"/>
              <a:t>On utilise dans ce cas des </a:t>
            </a:r>
            <a:r>
              <a:rPr lang="fr-FR" sz="2400" dirty="0">
                <a:solidFill>
                  <a:schemeClr val="accent1"/>
                </a:solidFill>
              </a:rPr>
              <a:t>modèles mathématiques génériques</a:t>
            </a:r>
            <a:r>
              <a:rPr lang="fr-FR" sz="2400" dirty="0" smtClean="0"/>
              <a:t>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230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Approche de résolution de problèmes inverses</a:t>
            </a:r>
            <a:endParaRPr lang="fr-FR" sz="2400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57" y="1340031"/>
            <a:ext cx="9269865" cy="4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Caractéristiques des problèmes inverses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0758" y="687737"/>
            <a:ext cx="6475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0070C0"/>
                </a:solidFill>
              </a:rPr>
              <a:t>Difficultés d’inversion d’un problème mal posé</a:t>
            </a:r>
            <a:endParaRPr lang="fr-FR" sz="2400" dirty="0">
              <a:solidFill>
                <a:srgbClr val="0070C0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84" y="1331626"/>
            <a:ext cx="8970853" cy="527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Formalisme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5097" y="1023224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Formulation d’un problèmes inverses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2777" y="1414056"/>
            <a:ext cx="883920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Soit </a:t>
            </a:r>
            <a:r>
              <a:rPr lang="fr-FR" sz="2800" i="1" dirty="0" smtClean="0"/>
              <a:t>X, Y </a:t>
            </a:r>
            <a:r>
              <a:rPr lang="fr-FR" sz="2400" dirty="0" smtClean="0"/>
              <a:t>des espaces de Banach/Hilbert</a:t>
            </a:r>
          </a:p>
          <a:p>
            <a:r>
              <a:rPr lang="fr-FR" sz="2400" dirty="0" smtClean="0"/>
              <a:t>Considérons  l'équation pour               étant donné les données</a:t>
            </a:r>
          </a:p>
          <a:p>
            <a:r>
              <a:rPr lang="fr-FR" sz="2400" dirty="0" smtClean="0"/>
              <a:t> </a:t>
            </a:r>
          </a:p>
          <a:p>
            <a:endParaRPr lang="fr-FR" sz="2400" dirty="0"/>
          </a:p>
          <a:p>
            <a:endParaRPr lang="fr-FR" sz="2400" dirty="0" smtClean="0"/>
          </a:p>
          <a:p>
            <a:r>
              <a:rPr lang="fr-FR" sz="2400" dirty="0" smtClean="0"/>
              <a:t>où              n'existe pas ou n'est pas continu.</a:t>
            </a:r>
          </a:p>
          <a:p>
            <a:endParaRPr lang="fr-FR" sz="2400" dirty="0" smtClean="0"/>
          </a:p>
          <a:p>
            <a:r>
              <a:rPr lang="fr-FR" sz="2400" dirty="0" smtClean="0"/>
              <a:t>F est </a:t>
            </a:r>
            <a:r>
              <a:rPr lang="fr-FR" sz="2400" dirty="0" smtClean="0">
                <a:solidFill>
                  <a:srgbClr val="FF0000"/>
                </a:solidFill>
              </a:rPr>
              <a:t>opérateur direct</a:t>
            </a:r>
          </a:p>
          <a:p>
            <a:endParaRPr lang="fr-FR" sz="2400" dirty="0" smtClean="0">
              <a:solidFill>
                <a:srgbClr val="FF0000"/>
              </a:solidFill>
            </a:endParaRPr>
          </a:p>
          <a:p>
            <a:r>
              <a:rPr lang="fr-FR" sz="2400" dirty="0" smtClean="0"/>
              <a:t>On veut</a:t>
            </a:r>
          </a:p>
          <a:p>
            <a:endParaRPr lang="fr-FR" sz="2400" dirty="0"/>
          </a:p>
          <a:p>
            <a:endParaRPr lang="fr-FR" sz="2400" dirty="0" smtClean="0"/>
          </a:p>
          <a:p>
            <a:r>
              <a:rPr lang="fr-FR" sz="2400" dirty="0" smtClean="0"/>
              <a:t>Où                  est la solution (généralisée)</a:t>
            </a:r>
            <a:endParaRPr lang="fr-FR" sz="2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497" y="1964191"/>
            <a:ext cx="618852" cy="2762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274" y="2790551"/>
            <a:ext cx="1743075" cy="5524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14" y="3316466"/>
            <a:ext cx="733425" cy="3905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670" y="4615533"/>
            <a:ext cx="2533650" cy="8001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613" y="5856650"/>
            <a:ext cx="6572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Formalisme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5097" y="1023224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Formulation d’un problèmes inverses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3440" y="1666914"/>
            <a:ext cx="91701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Si </a:t>
            </a:r>
            <a:r>
              <a:rPr lang="fr-FR" sz="2400" dirty="0" smtClean="0">
                <a:solidFill>
                  <a:srgbClr val="FF0000"/>
                </a:solidFill>
              </a:rPr>
              <a:t>opérateur direct</a:t>
            </a:r>
            <a:r>
              <a:rPr lang="fr-FR" sz="2400" dirty="0" smtClean="0"/>
              <a:t>  est </a:t>
            </a:r>
            <a:r>
              <a:rPr lang="fr-FR" sz="2400" dirty="0" smtClean="0">
                <a:solidFill>
                  <a:srgbClr val="FF0000"/>
                </a:solidFill>
              </a:rPr>
              <a:t>linéaire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 panose="05000000000000000000" pitchFamily="2" charset="2"/>
              </a:rPr>
              <a:t></a:t>
            </a:r>
            <a:r>
              <a:rPr lang="fr-FR" sz="2400" dirty="0" smtClean="0"/>
              <a:t> problème inverse linéaire.</a:t>
            </a:r>
          </a:p>
          <a:p>
            <a:endParaRPr lang="fr-FR" sz="2400" dirty="0" smtClean="0"/>
          </a:p>
          <a:p>
            <a:r>
              <a:rPr lang="fr-FR" sz="2400" dirty="0" smtClean="0"/>
              <a:t> Un problème inverse linéaire est bien posé au sens de </a:t>
            </a:r>
            <a:r>
              <a:rPr lang="fr-FR" sz="2400" i="1" dirty="0" smtClean="0">
                <a:solidFill>
                  <a:schemeClr val="accent2"/>
                </a:solidFill>
              </a:rPr>
              <a:t>Nash</a:t>
            </a:r>
            <a:r>
              <a:rPr lang="fr-FR" i="1" dirty="0" smtClean="0">
                <a:solidFill>
                  <a:schemeClr val="accent2"/>
                </a:solidFill>
              </a:rPr>
              <a:t>(</a:t>
            </a:r>
            <a:r>
              <a:rPr lang="fr-FR" i="1" dirty="0" err="1" smtClean="0">
                <a:solidFill>
                  <a:schemeClr val="accent2"/>
                </a:solidFill>
              </a:rPr>
              <a:t>Math&amp;Eco</a:t>
            </a:r>
            <a:r>
              <a:rPr lang="fr-FR" i="1" dirty="0" smtClean="0">
                <a:solidFill>
                  <a:schemeClr val="accent2"/>
                </a:solidFill>
              </a:rPr>
              <a:t> ,usa, Game </a:t>
            </a:r>
            <a:r>
              <a:rPr lang="fr-FR" i="1" dirty="0" err="1" smtClean="0">
                <a:solidFill>
                  <a:schemeClr val="accent2"/>
                </a:solidFill>
              </a:rPr>
              <a:t>theory</a:t>
            </a:r>
            <a:r>
              <a:rPr lang="fr-FR" i="1" dirty="0" smtClean="0">
                <a:solidFill>
                  <a:schemeClr val="accent2"/>
                </a:solidFill>
              </a:rPr>
              <a:t>, </a:t>
            </a:r>
            <a:r>
              <a:rPr lang="fr-FR" i="1" dirty="0" err="1" smtClean="0">
                <a:solidFill>
                  <a:schemeClr val="accent2"/>
                </a:solidFill>
              </a:rPr>
              <a:t>Geometry</a:t>
            </a:r>
            <a:r>
              <a:rPr lang="fr-FR" i="1" dirty="0" smtClean="0">
                <a:solidFill>
                  <a:schemeClr val="accent2"/>
                </a:solidFill>
              </a:rPr>
              <a:t>) </a:t>
            </a:r>
            <a:r>
              <a:rPr lang="fr-FR" dirty="0" smtClean="0"/>
              <a:t> </a:t>
            </a:r>
            <a:r>
              <a:rPr lang="fr-FR" sz="2400" dirty="0" smtClean="0"/>
              <a:t>si le domaine de </a:t>
            </a:r>
            <a:r>
              <a:rPr lang="fr-FR" sz="2400" i="1" dirty="0" smtClean="0"/>
              <a:t>F</a:t>
            </a:r>
            <a:r>
              <a:rPr lang="fr-FR" sz="2400" dirty="0" smtClean="0"/>
              <a:t> est fermé.</a:t>
            </a:r>
          </a:p>
          <a:p>
            <a:endParaRPr lang="fr-FR" sz="2400" dirty="0" smtClean="0"/>
          </a:p>
          <a:p>
            <a:r>
              <a:rPr lang="fr-FR" sz="2800" i="1" dirty="0" smtClean="0">
                <a:solidFill>
                  <a:schemeClr val="accent1">
                    <a:lumMod val="50000"/>
                  </a:schemeClr>
                </a:solidFill>
              </a:rPr>
              <a:t>Théorème : </a:t>
            </a:r>
            <a:r>
              <a:rPr lang="fr-F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opérateur linéaire dont le domaine est de dimension finie est toujours bien posé (au sens de Nash).</a:t>
            </a:r>
            <a:endParaRPr lang="fr-FR" sz="2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767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Formalisme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5097" y="1023224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Formulation d’un problèmes inverses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1817" y="1734069"/>
            <a:ext cx="99016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Les problèmes </a:t>
            </a:r>
            <a:r>
              <a:rPr lang="fr-FR" sz="2400" dirty="0" smtClean="0">
                <a:solidFill>
                  <a:srgbClr val="FF0000"/>
                </a:solidFill>
              </a:rPr>
              <a:t>mal posés </a:t>
            </a:r>
            <a:r>
              <a:rPr lang="fr-FR" sz="2400" dirty="0" smtClean="0"/>
              <a:t>sont généralement rencontrés en dans les espaces de </a:t>
            </a:r>
            <a:r>
              <a:rPr lang="fr-FR" sz="2400" dirty="0" smtClean="0">
                <a:solidFill>
                  <a:srgbClr val="FF0000"/>
                </a:solidFill>
              </a:rPr>
              <a:t>dimension infinie</a:t>
            </a:r>
          </a:p>
          <a:p>
            <a:endParaRPr lang="fr-FR" sz="2400" dirty="0"/>
          </a:p>
          <a:p>
            <a:r>
              <a:rPr lang="fr-FR" sz="2400" dirty="0" smtClean="0"/>
              <a:t>Les problèmes avec un petit nombre de paramètres n'ont généralement pas besoin de régularisation.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0000"/>
                </a:solidFill>
              </a:rPr>
              <a:t>La discrétisation </a:t>
            </a:r>
            <a:r>
              <a:rPr lang="fr-FR" sz="2400" dirty="0" smtClean="0"/>
              <a:t>agit comme une </a:t>
            </a:r>
            <a:r>
              <a:rPr lang="fr-FR" sz="2400" dirty="0" smtClean="0">
                <a:solidFill>
                  <a:srgbClr val="FF0000"/>
                </a:solidFill>
              </a:rPr>
              <a:t>régularisation/stabilisation</a:t>
            </a:r>
            <a:r>
              <a:rPr lang="fr-FR" sz="2400" dirty="0" smtClean="0"/>
              <a:t>.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Pbl</a:t>
            </a:r>
            <a:r>
              <a:rPr lang="fr-FR" sz="2400" dirty="0" smtClean="0"/>
              <a:t> mal posé dans un espace de dimension infinie ~ Pb mal-</a:t>
            </a:r>
            <a:r>
              <a:rPr lang="fr-FR" sz="2400" dirty="0" err="1" smtClean="0"/>
              <a:t>conditioné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Mesures issues d’un </a:t>
            </a:r>
            <a:r>
              <a:rPr lang="fr-FR" sz="2400" dirty="0" err="1" smtClean="0">
                <a:solidFill>
                  <a:srgbClr val="FF0000"/>
                </a:solidFill>
              </a:rPr>
              <a:t>Pbl</a:t>
            </a:r>
            <a:r>
              <a:rPr lang="fr-FR" sz="2400" dirty="0" smtClean="0">
                <a:solidFill>
                  <a:srgbClr val="FF0000"/>
                </a:solidFill>
              </a:rPr>
              <a:t> mal</a:t>
            </a:r>
            <a:r>
              <a:rPr lang="fr-FR" sz="2400" dirty="0" smtClean="0"/>
              <a:t>: décroissance des valeurs singulières de l'opérateur direct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735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Formalisme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5097" y="1023224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Exemples de problème mal posé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49" y="1582103"/>
            <a:ext cx="8731568" cy="35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69326" y="1709959"/>
            <a:ext cx="7270024" cy="355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sz="2400" b="1" dirty="0" smtClean="0">
                <a:ea typeface="Times New Roman" panose="02020603050405020304" pitchFamily="18" charset="0"/>
              </a:rPr>
              <a:t>Méthodes </a:t>
            </a:r>
            <a:r>
              <a:rPr lang="fr-FR" sz="2400" b="1" dirty="0">
                <a:ea typeface="Times New Roman" panose="02020603050405020304" pitchFamily="18" charset="0"/>
              </a:rPr>
              <a:t>d’agrégation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Méthodes par arbres (CART)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</a:t>
            </a:r>
            <a:r>
              <a:rPr lang="fr-FR" sz="2400" dirty="0" err="1">
                <a:ea typeface="MS Mincho"/>
              </a:rPr>
              <a:t>Bagging</a:t>
            </a:r>
            <a:r>
              <a:rPr lang="fr-FR" sz="2400" dirty="0">
                <a:ea typeface="MS Mincho"/>
              </a:rPr>
              <a:t> et forêt aléatoire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</a:t>
            </a:r>
            <a:r>
              <a:rPr lang="fr-FR" sz="2400" dirty="0" err="1">
                <a:ea typeface="MS Mincho"/>
              </a:rPr>
              <a:t>Boosting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2400" b="1" dirty="0">
                <a:ea typeface="Times New Roman" panose="02020603050405020304" pitchFamily="18" charset="0"/>
              </a:rPr>
              <a:t>Support </a:t>
            </a:r>
            <a:r>
              <a:rPr lang="fr-FR" sz="2400" b="1" dirty="0" err="1">
                <a:ea typeface="Times New Roman" panose="02020603050405020304" pitchFamily="18" charset="0"/>
              </a:rPr>
              <a:t>Vector</a:t>
            </a:r>
            <a:r>
              <a:rPr lang="fr-FR" sz="2400" b="1" dirty="0">
                <a:ea typeface="Times New Roman" panose="02020603050405020304" pitchFamily="18" charset="0"/>
              </a:rPr>
              <a:t> Machine (SVM)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SVM linéaire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SVM non linéaire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 </a:t>
            </a:r>
            <a:endParaRPr lang="fr-FR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41641" y="657112"/>
            <a:ext cx="8325394" cy="6793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bg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du cours</a:t>
            </a:r>
            <a:endParaRPr lang="fr-FR" sz="3600" b="1" dirty="0">
              <a:solidFill>
                <a:schemeClr val="bg1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309661" cy="599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dirty="0" smtClean="0"/>
              <a:t>                                                                                                                             ML AVANCE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Formalisme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5096" y="1023224"/>
            <a:ext cx="960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Exemples de problème mal posé (Prof Peter </a:t>
            </a:r>
            <a:r>
              <a:rPr lang="fr-FR" sz="2400" b="1" dirty="0" err="1" smtClean="0">
                <a:solidFill>
                  <a:srgbClr val="0070C0"/>
                </a:solidFill>
              </a:rPr>
              <a:t>Maass</a:t>
            </a:r>
            <a:r>
              <a:rPr lang="fr-FR" sz="2400" b="1" dirty="0" smtClean="0">
                <a:solidFill>
                  <a:srgbClr val="0070C0"/>
                </a:solidFill>
              </a:rPr>
              <a:t>, </a:t>
            </a:r>
            <a:r>
              <a:rPr lang="fr-FR" sz="2400" b="1" dirty="0" err="1" smtClean="0">
                <a:solidFill>
                  <a:srgbClr val="0070C0"/>
                </a:solidFill>
              </a:rPr>
              <a:t>Bremen</a:t>
            </a:r>
            <a:r>
              <a:rPr lang="fr-FR" sz="2400" b="1" dirty="0" smtClean="0">
                <a:solidFill>
                  <a:srgbClr val="0070C0"/>
                </a:solidFill>
              </a:rPr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University</a:t>
            </a:r>
            <a:r>
              <a:rPr lang="fr-FR" sz="2400" b="1" dirty="0" smtClean="0">
                <a:solidFill>
                  <a:srgbClr val="0070C0"/>
                </a:solidFill>
              </a:rPr>
              <a:t>)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20" y="1933721"/>
            <a:ext cx="8018553" cy="14107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9" y="3908652"/>
            <a:ext cx="9036231" cy="15342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21" y="5249227"/>
            <a:ext cx="8018553" cy="14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6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Formalisme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5097" y="1023224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Exemples de problème mal posé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97" y="1644233"/>
            <a:ext cx="8574895" cy="36775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6" y="4751451"/>
            <a:ext cx="3990975" cy="20002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768" y="5596128"/>
            <a:ext cx="2197608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Formalisme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5097" y="1023224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Exemples de problème mal posé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55" y="1645729"/>
            <a:ext cx="9036749" cy="2222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39" y="4071445"/>
            <a:ext cx="8684706" cy="163441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138928" y="4407408"/>
            <a:ext cx="529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 Recherche d’une solution optimale approximative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5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Méthodes de résolution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87393" y="728888"/>
            <a:ext cx="424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Méthode de résolution 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9729" y="1190553"/>
            <a:ext cx="962645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>
                <a:solidFill>
                  <a:srgbClr val="FF0000"/>
                </a:solidFill>
              </a:rPr>
              <a:t>Problèmes inverses déterministes</a:t>
            </a:r>
          </a:p>
          <a:p>
            <a:r>
              <a:rPr lang="fr-FR" sz="2000" dirty="0" smtClean="0"/>
              <a:t>(Régularisation,</a:t>
            </a:r>
            <a:r>
              <a:rPr lang="fr-FR" sz="2000" dirty="0"/>
              <a:t> </a:t>
            </a:r>
            <a:r>
              <a:rPr lang="fr-FR" sz="2000" dirty="0" smtClean="0"/>
              <a:t>pas d'hypothèses sur le bruit)</a:t>
            </a:r>
          </a:p>
          <a:p>
            <a:endParaRPr lang="fr-FR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>
                <a:solidFill>
                  <a:srgbClr val="FF0000"/>
                </a:solidFill>
              </a:rPr>
              <a:t>Statistiques</a:t>
            </a:r>
          </a:p>
          <a:p>
            <a:r>
              <a:rPr lang="fr-FR" sz="2000" dirty="0" smtClean="0"/>
              <a:t>(Estimateurs, le bruit est une variable aléatoire, structure spécifique)</a:t>
            </a:r>
          </a:p>
          <a:p>
            <a:endParaRPr lang="fr-FR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>
                <a:solidFill>
                  <a:srgbClr val="FF0000"/>
                </a:solidFill>
              </a:rPr>
              <a:t>Problèmes inverses bayésiens</a:t>
            </a:r>
          </a:p>
          <a:p>
            <a:r>
              <a:rPr lang="fr-FR" sz="2000" dirty="0" smtClean="0"/>
              <a:t>(Distribution a posteriori, analyse de la </a:t>
            </a:r>
            <a:r>
              <a:rPr lang="fr-FR" sz="2000" dirty="0" err="1" smtClean="0"/>
              <a:t>dist</a:t>
            </a:r>
            <a:r>
              <a:rPr lang="fr-FR" sz="2000" dirty="0" smtClean="0"/>
              <a:t>. post. de la </a:t>
            </a:r>
            <a:r>
              <a:rPr lang="fr-FR" sz="2000" dirty="0" err="1" smtClean="0"/>
              <a:t>dist</a:t>
            </a:r>
            <a:r>
              <a:rPr lang="fr-FR" sz="2000" dirty="0" smtClean="0"/>
              <a:t>. a posteriori par les estimateurs, hypothèses spécifiques sur le bruit et l'antériorité)sur le bruit et l'antériorité)</a:t>
            </a:r>
          </a:p>
          <a:p>
            <a:endParaRPr lang="fr-FR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>
                <a:solidFill>
                  <a:srgbClr val="FF0000"/>
                </a:solidFill>
              </a:rPr>
              <a:t>Théorie du contrôle</a:t>
            </a:r>
          </a:p>
          <a:p>
            <a:r>
              <a:rPr lang="fr-FR" sz="2000" dirty="0" smtClean="0"/>
              <a:t>(x= contrôle, F(x)=état, convergence de l'état non</a:t>
            </a:r>
          </a:p>
          <a:p>
            <a:r>
              <a:rPr lang="fr-FR" sz="2000" dirty="0" smtClean="0"/>
              <a:t>contrôle, infiniment dimensionnel, pas d'hypothèses)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745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Méthodes de résolution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87393" y="728888"/>
            <a:ext cx="633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Méthode déterministe et régularisation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068" y="1842135"/>
            <a:ext cx="2847975" cy="16192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95528" y="1842135"/>
            <a:ext cx="363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Soit à résoudre le problème 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1281248" y="2870853"/>
            <a:ext cx="286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</a:t>
            </a:r>
            <a:r>
              <a:rPr lang="fr-FR" sz="2400" dirty="0" smtClean="0"/>
              <a:t>uand la solution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918960" y="2870852"/>
            <a:ext cx="18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n’existe pas</a:t>
            </a:r>
            <a:endParaRPr lang="fr-FR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717" y="4416561"/>
            <a:ext cx="485775" cy="42862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93648" y="4399407"/>
            <a:ext cx="644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Notation:          </a:t>
            </a:r>
            <a:r>
              <a:rPr lang="fr-FR" sz="2400" dirty="0" smtClean="0"/>
              <a:t>est la solution exacte (inconnue)</a:t>
            </a:r>
            <a:endParaRPr lang="fr-FR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993648" y="5428125"/>
            <a:ext cx="9777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D’autre part, si                       existait, il se pourrait qu’elle ne pas soit calculable </a:t>
            </a:r>
            <a:r>
              <a:rPr lang="fr-FR" dirty="0" smtClean="0"/>
              <a:t>[</a:t>
            </a:r>
            <a:r>
              <a:rPr lang="fr-FR" b="1" dirty="0"/>
              <a:t>Pour-El, Richards '88]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260" y="5512654"/>
            <a:ext cx="9906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Méthodes de résolution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87393" y="728888"/>
            <a:ext cx="597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Méthode déterministe et régularisation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61" y="1413927"/>
            <a:ext cx="7524750" cy="4876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1481" y="1536191"/>
            <a:ext cx="7596759" cy="50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" name="ZoneTexte 5"/>
          <p:cNvSpPr txBox="1"/>
          <p:nvPr/>
        </p:nvSpPr>
        <p:spPr>
          <a:xfrm>
            <a:off x="1654458" y="1644699"/>
            <a:ext cx="90007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Donnés bruitées:   En pratique, nous ne disposons pas de </a:t>
            </a:r>
            <a:r>
              <a:rPr lang="fr-FR" sz="2400" dirty="0" smtClean="0">
                <a:solidFill>
                  <a:srgbClr val="FF0000"/>
                </a:solidFill>
              </a:rPr>
              <a:t>données exactes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393" y="3044379"/>
            <a:ext cx="4386943" cy="50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" name="ZoneTexte 9"/>
          <p:cNvSpPr txBox="1"/>
          <p:nvPr/>
        </p:nvSpPr>
        <p:spPr>
          <a:xfrm>
            <a:off x="1837944" y="3696515"/>
            <a:ext cx="2980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Mais plutôt des données avec des </a:t>
            </a:r>
            <a:r>
              <a:rPr lang="fr-FR" sz="2400" dirty="0" smtClean="0">
                <a:solidFill>
                  <a:srgbClr val="FF0000"/>
                </a:solidFill>
              </a:rPr>
              <a:t>erreurs de mesure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3896" y="5065278"/>
            <a:ext cx="4407408" cy="60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993393" y="5786547"/>
            <a:ext cx="298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Niveau d’erreur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8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Méthodes de résolution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87393" y="728888"/>
            <a:ext cx="875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Le problème inverse avec données inexactes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81481" y="1536191"/>
            <a:ext cx="7596759" cy="50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Rectangle 8"/>
          <p:cNvSpPr/>
          <p:nvPr/>
        </p:nvSpPr>
        <p:spPr>
          <a:xfrm>
            <a:off x="587393" y="3044379"/>
            <a:ext cx="4386943" cy="50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Rectangle 10"/>
          <p:cNvSpPr/>
          <p:nvPr/>
        </p:nvSpPr>
        <p:spPr>
          <a:xfrm>
            <a:off x="1453896" y="5065278"/>
            <a:ext cx="4407408" cy="60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79" y="1298712"/>
            <a:ext cx="98488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6410" y="1254890"/>
            <a:ext cx="9852116" cy="396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sz="2400" b="1" dirty="0" smtClean="0">
                <a:ea typeface="Times New Roman" panose="02020603050405020304" pitchFamily="18" charset="0"/>
              </a:rPr>
              <a:t>Régression </a:t>
            </a:r>
            <a:r>
              <a:rPr lang="fr-FR" sz="2400" b="1" dirty="0">
                <a:ea typeface="Times New Roman" panose="02020603050405020304" pitchFamily="18" charset="0"/>
              </a:rPr>
              <a:t>sous contrainte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Ingrédients principaux des problèmes inverses et d’apprentissage statistique + exemples pratiques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b="1" dirty="0">
                <a:solidFill>
                  <a:srgbClr val="0070C0"/>
                </a:solidFill>
                <a:ea typeface="MS Mincho"/>
              </a:rPr>
              <a:t>Motivations et objectifs de la régularisation</a:t>
            </a:r>
            <a:endParaRPr lang="fr-FR" b="1" dirty="0" smtClean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Types de régularisation et fonctions de régularisation couramment rencontrées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Ridge </a:t>
            </a:r>
            <a:r>
              <a:rPr lang="fr-FR" sz="2400" dirty="0" smtClean="0">
                <a:ea typeface="MS Mincho"/>
              </a:rPr>
              <a:t>régression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LASSO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</a:t>
            </a:r>
            <a:r>
              <a:rPr lang="fr-FR" sz="2400" dirty="0" err="1" smtClean="0">
                <a:ea typeface="MS Mincho"/>
              </a:rPr>
              <a:t>Elastic</a:t>
            </a:r>
            <a:r>
              <a:rPr lang="fr-FR" sz="2400" dirty="0" smtClean="0">
                <a:ea typeface="MS Mincho"/>
              </a:rPr>
              <a:t>-net</a:t>
            </a:r>
            <a:endParaRPr lang="fr-FR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33739"/>
            <a:ext cx="12309661" cy="606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800"/>
              </a:spcAft>
            </a:pPr>
            <a:r>
              <a:rPr lang="fr-FR" sz="3200" b="1" dirty="0">
                <a:solidFill>
                  <a:schemeClr val="tx1">
                    <a:lumMod val="95000"/>
                  </a:schemeClr>
                </a:solidFill>
                <a:latin typeface="+mj-lt"/>
                <a:ea typeface="Times New Roman" panose="02020603050405020304" pitchFamily="18" charset="0"/>
              </a:rPr>
              <a:t>Partie 1 : Régularisation</a:t>
            </a:r>
          </a:p>
        </p:txBody>
      </p:sp>
    </p:spTree>
    <p:extLst>
      <p:ext uri="{BB962C8B-B14F-4D97-AF65-F5344CB8AC3E}">
        <p14:creationId xmlns:p14="http://schemas.microsoft.com/office/powerpoint/2010/main" val="9392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0070C0"/>
                </a:solidFill>
              </a:rPr>
              <a:t>Objectifs de la régularisation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804416" y="1668887"/>
            <a:ext cx="8866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Un modèle de machine Learning doit à la fois </a:t>
            </a:r>
            <a:r>
              <a:rPr lang="fr-FR" sz="2000" b="1" i="0" dirty="0" smtClean="0">
                <a:solidFill>
                  <a:srgbClr val="3A4F66"/>
                </a:solidFill>
                <a:effectLst/>
                <a:latin typeface="-apple-system"/>
              </a:rPr>
              <a:t>optimiser son entraînement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 et </a:t>
            </a:r>
            <a:r>
              <a:rPr lang="fr-FR" sz="2000" b="1" i="0" dirty="0" smtClean="0">
                <a:solidFill>
                  <a:srgbClr val="3A4F66"/>
                </a:solidFill>
                <a:effectLst/>
                <a:latin typeface="-apple-system"/>
              </a:rPr>
              <a:t>généraliser sa prédiction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 à l’ensemble des données</a:t>
            </a:r>
          </a:p>
          <a:p>
            <a:r>
              <a:rPr lang="fr-FR" sz="2000" b="0" i="0" dirty="0" smtClean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fr-FR" sz="2400" b="0" i="0" dirty="0" smtClean="0">
                <a:solidFill>
                  <a:srgbClr val="FF0000"/>
                </a:solidFill>
                <a:effectLst/>
                <a:latin typeface="-apple-system"/>
                <a:sym typeface="Wingdings" panose="05000000000000000000" pitchFamily="2" charset="2"/>
              </a:rPr>
              <a:t> </a:t>
            </a:r>
            <a:r>
              <a:rPr lang="fr-FR" sz="2400" b="1" dirty="0">
                <a:solidFill>
                  <a:srgbClr val="FF0000"/>
                </a:solidFill>
              </a:rPr>
              <a:t>la </a:t>
            </a:r>
            <a:r>
              <a:rPr lang="fr-FR" sz="2400" b="1" dirty="0" smtClean="0">
                <a:solidFill>
                  <a:srgbClr val="FF0000"/>
                </a:solidFill>
              </a:rPr>
              <a:t>Régularisation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7840" y="3217337"/>
            <a:ext cx="90708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La Régularisation est </a:t>
            </a:r>
            <a:r>
              <a:rPr lang="fr-FR" sz="2000" b="1" i="0" dirty="0" smtClean="0">
                <a:solidFill>
                  <a:srgbClr val="3A4F66"/>
                </a:solidFill>
                <a:effectLst/>
                <a:latin typeface="-apple-system"/>
              </a:rPr>
              <a:t>un ensemble de méthode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 qui permet à la fois d’</a:t>
            </a:r>
            <a:r>
              <a:rPr lang="fr-FR" sz="2000" b="1" i="0" dirty="0" smtClean="0">
                <a:solidFill>
                  <a:srgbClr val="3A4F66"/>
                </a:solidFill>
                <a:effectLst/>
                <a:latin typeface="-apple-system"/>
              </a:rPr>
              <a:t>optimiser l’apprentissage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 d’un modèle de 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machine Learning 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et de</a:t>
            </a:r>
            <a:r>
              <a:rPr lang="fr-FR" sz="2000" b="1" i="0" dirty="0" smtClean="0">
                <a:solidFill>
                  <a:srgbClr val="3A4F66"/>
                </a:solidFill>
                <a:effectLst/>
                <a:latin typeface="-apple-system"/>
              </a:rPr>
              <a:t> contrer l’</a:t>
            </a:r>
            <a:r>
              <a:rPr lang="fr-FR" sz="2000" b="1" i="0" dirty="0" err="1" smtClean="0">
                <a:solidFill>
                  <a:srgbClr val="3A4F66"/>
                </a:solidFill>
                <a:effectLst/>
                <a:latin typeface="-apple-system"/>
              </a:rPr>
              <a:t>overfitting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 (manque de généralisation).</a:t>
            </a:r>
            <a:endParaRPr lang="fr-FR" sz="2000" dirty="0"/>
          </a:p>
        </p:txBody>
      </p:sp>
      <p:sp>
        <p:nvSpPr>
          <p:cNvPr id="6" name="Rectangle 5"/>
          <p:cNvSpPr/>
          <p:nvPr/>
        </p:nvSpPr>
        <p:spPr>
          <a:xfrm>
            <a:off x="1731264" y="4599589"/>
            <a:ext cx="94975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3A4F66"/>
                </a:solidFill>
                <a:latin typeface="-apple-system"/>
              </a:rPr>
              <a:t>P</a:t>
            </a:r>
            <a:r>
              <a:rPr lang="fr-FR" sz="2000" b="1" i="0" dirty="0" smtClean="0">
                <a:solidFill>
                  <a:srgbClr val="3A4F66"/>
                </a:solidFill>
                <a:effectLst/>
                <a:latin typeface="-apple-system"/>
              </a:rPr>
              <a:t>lusieurs outils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 pour faire de la Régularisation :</a:t>
            </a:r>
          </a:p>
          <a:p>
            <a:endParaRPr lang="fr-FR" sz="2000" b="0" i="0" dirty="0" smtClean="0">
              <a:solidFill>
                <a:srgbClr val="3A4F66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70C0"/>
                </a:solidFill>
                <a:latin typeface="-apple-system"/>
              </a:rPr>
              <a:t>Dropout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0" i="0" dirty="0" smtClean="0">
                <a:solidFill>
                  <a:srgbClr val="0070C0"/>
                </a:solidFill>
                <a:effectLst/>
                <a:latin typeface="-apple-system"/>
              </a:rPr>
              <a:t>Batch </a:t>
            </a:r>
            <a:r>
              <a:rPr lang="fr-FR" sz="2000" b="0" i="0" dirty="0" err="1" smtClean="0">
                <a:solidFill>
                  <a:srgbClr val="0070C0"/>
                </a:solidFill>
                <a:effectLst/>
                <a:latin typeface="-apple-system"/>
              </a:rPr>
              <a:t>Normalization</a:t>
            </a:r>
            <a:endParaRPr lang="fr-FR" sz="2000" dirty="0">
              <a:solidFill>
                <a:srgbClr val="0070C0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solidFill>
                  <a:srgbClr val="0070C0"/>
                </a:solidFill>
                <a:latin typeface="-apple-system"/>
              </a:rPr>
              <a:t>Weight</a:t>
            </a:r>
            <a:r>
              <a:rPr lang="fr-FR" sz="2000" dirty="0" smtClean="0">
                <a:solidFill>
                  <a:srgbClr val="0070C0"/>
                </a:solidFill>
                <a:latin typeface="-apple-system"/>
              </a:rPr>
              <a:t> </a:t>
            </a:r>
            <a:r>
              <a:rPr lang="fr-FR" sz="2000" dirty="0" err="1">
                <a:solidFill>
                  <a:srgbClr val="0070C0"/>
                </a:solidFill>
                <a:latin typeface="-apple-system"/>
              </a:rPr>
              <a:t>Decay</a:t>
            </a:r>
            <a:r>
              <a:rPr lang="fr-FR" sz="2000" dirty="0">
                <a:solidFill>
                  <a:srgbClr val="3A4F66"/>
                </a:solidFill>
                <a:latin typeface="-apple-system"/>
              </a:rPr>
              <a:t>, 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aussi appelé </a:t>
            </a:r>
            <a:r>
              <a:rPr lang="fr-FR" sz="2000" b="0" i="0" dirty="0" smtClean="0">
                <a:solidFill>
                  <a:srgbClr val="0070C0"/>
                </a:solidFill>
                <a:effectLst/>
                <a:latin typeface="-apple-system"/>
              </a:rPr>
              <a:t>L2 Régularisation 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(ou par abus </a:t>
            </a:r>
            <a:r>
              <a:rPr lang="fr-FR" sz="2000" b="0" i="0" dirty="0" err="1" smtClean="0">
                <a:solidFill>
                  <a:srgbClr val="3A4F66"/>
                </a:solidFill>
                <a:effectLst/>
                <a:latin typeface="-apple-system"/>
              </a:rPr>
              <a:t>Regularization</a:t>
            </a:r>
            <a:r>
              <a:rPr lang="fr-FR" sz="2000" b="0" i="0" dirty="0" smtClean="0">
                <a:solidFill>
                  <a:srgbClr val="3A4F66"/>
                </a:solidFill>
                <a:effectLst/>
                <a:latin typeface="-apple-system"/>
              </a:rPr>
              <a:t>)</a:t>
            </a:r>
            <a:endParaRPr lang="fr-FR" sz="2000" b="0" i="0" dirty="0">
              <a:solidFill>
                <a:srgbClr val="3A4F6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966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RAPPEL : Modèle de </a:t>
            </a:r>
            <a:r>
              <a:rPr lang="fr-FR" sz="2400" b="1" dirty="0" err="1" smtClean="0">
                <a:solidFill>
                  <a:srgbClr val="0070C0"/>
                </a:solidFill>
              </a:rPr>
              <a:t>regression</a:t>
            </a:r>
            <a:r>
              <a:rPr lang="fr-FR" sz="2400" b="1" dirty="0" smtClean="0">
                <a:solidFill>
                  <a:srgbClr val="0070C0"/>
                </a:solidFill>
              </a:rPr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lineaire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1924289"/>
            <a:ext cx="10094976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11381" y="1753501"/>
            <a:ext cx="8618493" cy="2959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000" dirty="0" smtClean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2000" b="1" dirty="0" smtClean="0">
                <a:ea typeface="Times New Roman" panose="02020603050405020304" pitchFamily="18" charset="0"/>
              </a:rPr>
              <a:t>Partie 2 : Systèmes de recommandation </a:t>
            </a:r>
            <a:r>
              <a:rPr lang="fr-FR" sz="2000" b="1" dirty="0" smtClean="0">
                <a:solidFill>
                  <a:srgbClr val="FF0000"/>
                </a:solidFill>
                <a:ea typeface="Times New Roman" panose="02020603050405020304" pitchFamily="18" charset="0"/>
              </a:rPr>
              <a:t>(15h)</a:t>
            </a:r>
            <a:endParaRPr lang="fr-FR" sz="20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 smtClean="0">
                <a:ea typeface="MS Mincho"/>
              </a:rPr>
              <a:t>Objectif des systèmes de recommandation</a:t>
            </a:r>
            <a:endParaRPr lang="fr-FR" sz="20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 smtClean="0">
                <a:ea typeface="MS Mincho"/>
              </a:rPr>
              <a:t>État de l’art des systèmes de recommandation (plus proches voisins, filtrage collaboratif…)</a:t>
            </a:r>
            <a:endParaRPr lang="fr-FR" sz="20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 smtClean="0">
                <a:ea typeface="MS Mincho"/>
              </a:rPr>
              <a:t>Évaluation des systèmes de recommandation</a:t>
            </a:r>
            <a:endParaRPr lang="fr-FR" sz="20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 smtClean="0">
                <a:ea typeface="MS Mincho"/>
              </a:rPr>
              <a:t>Problèmes rencontrés par les systèmes de recommandation et solutions afférentes (démarrage à froid, compromis exploration-exploitation...)</a:t>
            </a:r>
            <a:endParaRPr lang="fr-FR" sz="2000" dirty="0" smtClean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11381" y="772226"/>
            <a:ext cx="8325394" cy="6793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Bookman Old Style" panose="020506040505050202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Plan du cours</a:t>
            </a:r>
            <a:endParaRPr lang="fr-FR" sz="2800" b="1" dirty="0" smtClean="0">
              <a:solidFill>
                <a:schemeClr val="bg1"/>
              </a:solidFill>
              <a:effectLst/>
              <a:latin typeface="Bookman Old Style" panose="0205060405050502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586652" y="5996226"/>
            <a:ext cx="3605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latin typeface="Bookman Old Style" panose="02050604050505020204" pitchFamily="18" charset="0"/>
              </a:rPr>
              <a:t>Contrôle des connaissances</a:t>
            </a:r>
            <a:r>
              <a:rPr lang="fr-FR" sz="1600" i="1" dirty="0">
                <a:latin typeface="Bookman Old Style" panose="02050604050505020204" pitchFamily="18" charset="0"/>
              </a:rPr>
              <a:t> : </a:t>
            </a:r>
            <a:endParaRPr lang="fr-FR" sz="1600" i="1" dirty="0" smtClean="0">
              <a:latin typeface="Bookman Old Style" panose="02050604050505020204" pitchFamily="18" charset="0"/>
            </a:endParaRPr>
          </a:p>
          <a:p>
            <a:r>
              <a:rPr lang="fr-FR" sz="1600" i="1" dirty="0" smtClean="0">
                <a:latin typeface="Bookman Old Style" panose="02050604050505020204" pitchFamily="18" charset="0"/>
              </a:rPr>
              <a:t>1 </a:t>
            </a:r>
            <a:r>
              <a:rPr lang="fr-FR" sz="1600" i="1" dirty="0">
                <a:latin typeface="Bookman Old Style" panose="02050604050505020204" pitchFamily="18" charset="0"/>
              </a:rPr>
              <a:t>contrôle écrit 1</a:t>
            </a:r>
            <a:r>
              <a:rPr lang="fr-FR" sz="1600" i="1" dirty="0" smtClean="0">
                <a:latin typeface="Bookman Old Style" panose="02050604050505020204" pitchFamily="18" charset="0"/>
              </a:rPr>
              <a:t> </a:t>
            </a:r>
            <a:r>
              <a:rPr lang="fr-FR" sz="1600" i="1" dirty="0">
                <a:latin typeface="Bookman Old Style" panose="02050604050505020204" pitchFamily="18" charset="0"/>
              </a:rPr>
              <a:t>devoir pratique   </a:t>
            </a:r>
          </a:p>
          <a:p>
            <a:endParaRPr lang="fr-FR" sz="1600" i="1" dirty="0"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2911"/>
            <a:ext cx="12309661" cy="599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dirty="0" smtClean="0"/>
              <a:t>                                                                                                                             ML AVANCE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6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RAPPEL :  </a:t>
            </a:r>
            <a:r>
              <a:rPr lang="fr-FR" sz="2400" b="1" dirty="0" smtClean="0">
                <a:solidFill>
                  <a:srgbClr val="0070C0"/>
                </a:solidFill>
              </a:rPr>
              <a:t>Modèle de </a:t>
            </a:r>
            <a:r>
              <a:rPr lang="fr-FR" sz="2400" b="1" dirty="0" err="1" smtClean="0">
                <a:solidFill>
                  <a:srgbClr val="0070C0"/>
                </a:solidFill>
              </a:rPr>
              <a:t>regression</a:t>
            </a:r>
            <a:r>
              <a:rPr lang="fr-FR" sz="2400" b="1" dirty="0" smtClean="0">
                <a:solidFill>
                  <a:srgbClr val="0070C0"/>
                </a:solidFill>
              </a:rPr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lineaire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03" y="1901952"/>
            <a:ext cx="9378125" cy="45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4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RAPPEL : </a:t>
            </a:r>
            <a:r>
              <a:rPr lang="fr-FR" sz="2400" b="1" dirty="0" err="1" smtClean="0">
                <a:solidFill>
                  <a:srgbClr val="0070C0"/>
                </a:solidFill>
              </a:rPr>
              <a:t>Modele</a:t>
            </a:r>
            <a:r>
              <a:rPr lang="fr-FR" sz="2400" b="1" dirty="0" smtClean="0">
                <a:solidFill>
                  <a:srgbClr val="0070C0"/>
                </a:solidFill>
              </a:rPr>
              <a:t> de </a:t>
            </a:r>
            <a:r>
              <a:rPr lang="fr-FR" sz="2400" b="1" dirty="0" err="1" smtClean="0">
                <a:solidFill>
                  <a:srgbClr val="0070C0"/>
                </a:solidFill>
              </a:rPr>
              <a:t>regression</a:t>
            </a:r>
            <a:r>
              <a:rPr lang="fr-FR" sz="2400" b="1" dirty="0" smtClean="0">
                <a:solidFill>
                  <a:srgbClr val="0070C0"/>
                </a:solidFill>
              </a:rPr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lineaire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30" y="2015871"/>
            <a:ext cx="9437214" cy="32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RAPPEL : </a:t>
            </a:r>
            <a:r>
              <a:rPr lang="fr-FR" sz="2400" b="1" dirty="0" smtClean="0">
                <a:solidFill>
                  <a:srgbClr val="0070C0"/>
                </a:solidFill>
              </a:rPr>
              <a:t>Estimation par la </a:t>
            </a:r>
            <a:r>
              <a:rPr lang="fr-FR" sz="2400" b="1" dirty="0" err="1" smtClean="0">
                <a:solidFill>
                  <a:srgbClr val="0070C0"/>
                </a:solidFill>
              </a:rPr>
              <a:t>methode</a:t>
            </a:r>
            <a:r>
              <a:rPr lang="fr-FR" sz="2400" b="1" dirty="0" smtClean="0">
                <a:solidFill>
                  <a:srgbClr val="0070C0"/>
                </a:solidFill>
              </a:rPr>
              <a:t> des </a:t>
            </a:r>
            <a:r>
              <a:rPr lang="fr-FR" sz="2400" b="1" dirty="0" err="1" smtClean="0">
                <a:solidFill>
                  <a:srgbClr val="0070C0"/>
                </a:solidFill>
              </a:rPr>
              <a:t>mondres</a:t>
            </a:r>
            <a:r>
              <a:rPr lang="fr-FR" sz="2400" b="1" dirty="0" smtClean="0">
                <a:solidFill>
                  <a:srgbClr val="0070C0"/>
                </a:solidFill>
              </a:rPr>
              <a:t> carrés MCO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1" y="2214372"/>
            <a:ext cx="888301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RAPPEL : </a:t>
            </a:r>
            <a:r>
              <a:rPr lang="fr-FR" sz="2400" b="1" dirty="0" smtClean="0">
                <a:solidFill>
                  <a:srgbClr val="0070C0"/>
                </a:solidFill>
              </a:rPr>
              <a:t>Estimation par la méthode des moindres carrés MCO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57" y="2016234"/>
            <a:ext cx="8210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RAPPEL : </a:t>
            </a:r>
            <a:r>
              <a:rPr lang="fr-FR" sz="2400" b="1" dirty="0" smtClean="0">
                <a:solidFill>
                  <a:srgbClr val="0070C0"/>
                </a:solidFill>
              </a:rPr>
              <a:t>Modelé de régression linéaire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97" y="1890307"/>
            <a:ext cx="8712055" cy="4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RAPPEL : Compromis Biais/Variance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88" y="2079307"/>
            <a:ext cx="10078212" cy="43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Principe de la régularisation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09" y="2124837"/>
            <a:ext cx="9919335" cy="38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2. Motivations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1185237"/>
            <a:ext cx="77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dirty="0" smtClean="0">
                <a:solidFill>
                  <a:srgbClr val="0070C0"/>
                </a:solidFill>
              </a:rPr>
              <a:t>Sur-ajustement ou sur-apprentissage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87" y="1848070"/>
            <a:ext cx="9291637" cy="13228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060" y="3170902"/>
            <a:ext cx="7179292" cy="35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5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rgbClr val="FFC000"/>
                </a:solidFill>
                <a:latin typeface="Times New Roman" panose="02020603050405020304" pitchFamily="18" charset="0"/>
                <a:ea typeface="MS Mincho"/>
              </a:rPr>
              <a:t>2. </a:t>
            </a:r>
            <a:r>
              <a:rPr lang="fr-FR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Motivations </a:t>
            </a:r>
            <a:r>
              <a:rPr lang="fr-FR" sz="2400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et objectifs de la régularisation</a:t>
            </a:r>
            <a:endParaRPr lang="fr-FR" b="1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984069"/>
            <a:ext cx="7707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 smtClean="0">
                <a:solidFill>
                  <a:srgbClr val="FFC000"/>
                </a:solidFill>
                <a:latin typeface="Book Antiqua" panose="02040602050305030304" pitchFamily="18" charset="0"/>
              </a:rPr>
              <a:t>Motivations</a:t>
            </a:r>
            <a:endParaRPr lang="fr-FR" sz="2800" dirty="0">
              <a:solidFill>
                <a:srgbClr val="FFC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9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6410" y="1254890"/>
            <a:ext cx="9852116" cy="4550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sz="2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Régression </a:t>
            </a:r>
            <a:r>
              <a:rPr lang="fr-FR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sous contrainte</a:t>
            </a:r>
            <a:endParaRPr lang="fr-FR" sz="2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800" dirty="0">
                <a:latin typeface="Times New Roman" panose="02020603050405020304" pitchFamily="18" charset="0"/>
                <a:ea typeface="MS Mincho"/>
              </a:rPr>
              <a:t>Ingrédients principaux des problèmes inverses et d’apprentissage statistique + exemples pratiques</a:t>
            </a:r>
            <a:endParaRPr lang="fr-FR" sz="2000" dirty="0" smtClean="0"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latin typeface="Times New Roman" panose="02020603050405020304" pitchFamily="18" charset="0"/>
                <a:ea typeface="MS Mincho"/>
              </a:rPr>
              <a:t>Motivations et objectifs de la régularisation</a:t>
            </a:r>
            <a:endParaRPr lang="fr-FR" dirty="0" smtClean="0"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MS Mincho"/>
              </a:rPr>
              <a:t>Types de régularisation et fonctions de régularisation</a:t>
            </a:r>
            <a:r>
              <a:rPr lang="fr-FR" sz="2800" dirty="0">
                <a:latin typeface="Times New Roman" panose="02020603050405020304" pitchFamily="18" charset="0"/>
                <a:ea typeface="MS Mincho"/>
              </a:rPr>
              <a:t> </a:t>
            </a: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MS Mincho"/>
              </a:rPr>
              <a:t>couramment rencontrées</a:t>
            </a:r>
            <a:endParaRPr lang="fr-FR" sz="2800" b="1" dirty="0">
              <a:solidFill>
                <a:srgbClr val="FFC000"/>
              </a:solidFill>
              <a:latin typeface="Times New Roman" panose="02020603050405020304" pitchFamily="18" charset="0"/>
              <a:ea typeface="MS Mincho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800" dirty="0">
                <a:latin typeface="Times New Roman" panose="02020603050405020304" pitchFamily="18" charset="0"/>
                <a:ea typeface="MS Mincho"/>
              </a:rPr>
              <a:t>     Ridge </a:t>
            </a:r>
            <a:r>
              <a:rPr lang="fr-FR" sz="2800" dirty="0" err="1">
                <a:latin typeface="Times New Roman" panose="02020603050405020304" pitchFamily="18" charset="0"/>
                <a:ea typeface="MS Mincho"/>
              </a:rPr>
              <a:t>regression</a:t>
            </a:r>
            <a:endParaRPr lang="fr-FR" sz="2000" dirty="0" smtClean="0"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800" dirty="0">
                <a:latin typeface="Times New Roman" panose="02020603050405020304" pitchFamily="18" charset="0"/>
                <a:ea typeface="MS Mincho"/>
              </a:rPr>
              <a:t>     LASSO</a:t>
            </a:r>
            <a:endParaRPr lang="fr-FR" sz="2000" dirty="0" smtClean="0"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800" dirty="0">
                <a:latin typeface="Times New Roman" panose="02020603050405020304" pitchFamily="18" charset="0"/>
                <a:ea typeface="MS Mincho"/>
              </a:rPr>
              <a:t>     </a:t>
            </a:r>
            <a:r>
              <a:rPr lang="fr-FR" sz="2800" dirty="0" err="1" smtClean="0">
                <a:latin typeface="Times New Roman" panose="02020603050405020304" pitchFamily="18" charset="0"/>
                <a:ea typeface="MS Mincho"/>
              </a:rPr>
              <a:t>Elastic</a:t>
            </a:r>
            <a:r>
              <a:rPr lang="fr-FR" sz="2800" dirty="0" smtClean="0">
                <a:latin typeface="Times New Roman" panose="02020603050405020304" pitchFamily="18" charset="0"/>
                <a:ea typeface="MS Mincho"/>
              </a:rPr>
              <a:t>-net</a:t>
            </a:r>
            <a:endParaRPr lang="fr-F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309661" cy="606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800"/>
              </a:spcAft>
            </a:pPr>
            <a:r>
              <a:rPr lang="fr-FR" sz="3200" b="1" dirty="0">
                <a:solidFill>
                  <a:schemeClr val="tx1">
                    <a:lumMod val="95000"/>
                  </a:schemeClr>
                </a:solidFill>
                <a:latin typeface="+mj-lt"/>
                <a:ea typeface="Times New Roman" panose="02020603050405020304" pitchFamily="18" charset="0"/>
              </a:rPr>
              <a:t>Partie 1 : Régularisation</a:t>
            </a:r>
          </a:p>
        </p:txBody>
      </p:sp>
    </p:spTree>
    <p:extLst>
      <p:ext uri="{BB962C8B-B14F-4D97-AF65-F5344CB8AC3E}">
        <p14:creationId xmlns:p14="http://schemas.microsoft.com/office/powerpoint/2010/main" val="6456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0" y="0"/>
            <a:ext cx="12268200" cy="6858000"/>
            <a:chOff x="0" y="0"/>
            <a:chExt cx="12268200" cy="685800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68200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23850" y="6343650"/>
              <a:ext cx="1514475" cy="4381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17155" y="2221893"/>
            <a:ext cx="79993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fr-FR" sz="4800" b="1" dirty="0" smtClean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Partie 1 : Régularisation</a:t>
            </a:r>
            <a:endParaRPr lang="fr-FR" sz="4000" dirty="0" smtClean="0">
              <a:solidFill>
                <a:schemeClr val="accent4">
                  <a:lumMod val="75000"/>
                </a:schemeClr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309661" cy="599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dirty="0" smtClean="0"/>
              <a:t>                                                                                                                             ML AVANCE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86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rgbClr val="FFC000"/>
                </a:solidFill>
                <a:ea typeface="MS Mincho"/>
              </a:rPr>
              <a:t>2. </a:t>
            </a:r>
            <a:r>
              <a:rPr lang="fr-FR" sz="2400" b="1" dirty="0" smtClean="0">
                <a:solidFill>
                  <a:schemeClr val="bg1"/>
                </a:solidFill>
                <a:ea typeface="MS Mincho"/>
              </a:rPr>
              <a:t>Motivations </a:t>
            </a:r>
            <a:r>
              <a:rPr lang="fr-FR" sz="2400" b="1" dirty="0">
                <a:solidFill>
                  <a:schemeClr val="bg1"/>
                </a:solidFill>
                <a:ea typeface="MS Mincho"/>
              </a:rPr>
              <a:t>et objectifs de la régularisation</a:t>
            </a:r>
            <a:endParaRPr lang="fr-FR" b="1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984069"/>
            <a:ext cx="7707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 smtClean="0">
                <a:solidFill>
                  <a:srgbClr val="FFC000"/>
                </a:solidFill>
              </a:rPr>
              <a:t>Motivations</a:t>
            </a:r>
            <a:endParaRPr lang="fr-FR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9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rgbClr val="FFC000"/>
                </a:solidFill>
                <a:latin typeface="Times New Roman" panose="02020603050405020304" pitchFamily="18" charset="0"/>
                <a:ea typeface="MS Mincho"/>
              </a:rPr>
              <a:t>2. </a:t>
            </a:r>
            <a:r>
              <a:rPr lang="fr-FR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Motivations </a:t>
            </a:r>
            <a:r>
              <a:rPr lang="fr-FR" sz="2400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et objectifs de la régularisation</a:t>
            </a:r>
            <a:endParaRPr lang="fr-FR" b="1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984069"/>
            <a:ext cx="7707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 smtClean="0">
                <a:solidFill>
                  <a:srgbClr val="FFC000"/>
                </a:solidFill>
                <a:latin typeface="Book Antiqua" panose="02040602050305030304" pitchFamily="18" charset="0"/>
              </a:rPr>
              <a:t>Motivations</a:t>
            </a:r>
            <a:endParaRPr lang="fr-FR" sz="2800" dirty="0">
              <a:solidFill>
                <a:srgbClr val="FFC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7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6410" y="1254890"/>
            <a:ext cx="9852116" cy="4023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sz="2800" b="1" dirty="0" smtClean="0">
                <a:ea typeface="Times New Roman" panose="02020603050405020304" pitchFamily="18" charset="0"/>
              </a:rPr>
              <a:t>Régression </a:t>
            </a:r>
            <a:r>
              <a:rPr lang="fr-FR" sz="2800" b="1" dirty="0">
                <a:ea typeface="Times New Roman" panose="02020603050405020304" pitchFamily="18" charset="0"/>
              </a:rPr>
              <a:t>sous contrainte</a:t>
            </a:r>
            <a:endParaRPr lang="fr-FR" sz="20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Ingrédients principaux des problèmes inverses et d’apprentissage statistique + exemples pratiques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Motivations et objectifs de la régularisation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Types de régularisation et fonctions de régularisation</a:t>
            </a:r>
            <a:r>
              <a:rPr lang="fr-FR" sz="2400" dirty="0">
                <a:ea typeface="MS Mincho"/>
              </a:rPr>
              <a:t> </a:t>
            </a:r>
            <a:r>
              <a:rPr lang="fr-FR" sz="2400" dirty="0">
                <a:ea typeface="MS Mincho"/>
              </a:rPr>
              <a:t>couramment rencontrées</a:t>
            </a:r>
            <a:endParaRPr lang="fr-FR" sz="2400" dirty="0">
              <a:ea typeface="MS Mincho"/>
            </a:endParaRP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fr-FR" sz="2400" b="1" dirty="0">
                <a:solidFill>
                  <a:srgbClr val="FFC000"/>
                </a:solidFill>
                <a:ea typeface="MS Mincho"/>
              </a:rPr>
              <a:t>     Ridge </a:t>
            </a:r>
            <a:r>
              <a:rPr lang="fr-FR" sz="2400" b="1" dirty="0" err="1">
                <a:solidFill>
                  <a:srgbClr val="FFC000"/>
                </a:solidFill>
                <a:ea typeface="MS Mincho"/>
              </a:rPr>
              <a:t>regression</a:t>
            </a:r>
            <a:endParaRPr lang="fr-FR" sz="2400" b="1" dirty="0">
              <a:solidFill>
                <a:srgbClr val="FFC000"/>
              </a:solidFill>
              <a:ea typeface="MS Mincho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LASSO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</a:t>
            </a:r>
            <a:r>
              <a:rPr lang="fr-FR" sz="2400" dirty="0" err="1" smtClean="0">
                <a:ea typeface="MS Mincho"/>
              </a:rPr>
              <a:t>Elastic</a:t>
            </a:r>
            <a:r>
              <a:rPr lang="fr-FR" sz="2400" dirty="0" smtClean="0">
                <a:ea typeface="MS Mincho"/>
              </a:rPr>
              <a:t>-net</a:t>
            </a:r>
            <a:endParaRPr lang="fr-FR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309661" cy="606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800"/>
              </a:spcAft>
            </a:pPr>
            <a:r>
              <a:rPr lang="fr-FR" sz="3200" b="1" dirty="0">
                <a:solidFill>
                  <a:schemeClr val="tx1">
                    <a:lumMod val="95000"/>
                  </a:schemeClr>
                </a:solidFill>
                <a:latin typeface="+mj-lt"/>
                <a:ea typeface="Times New Roman" panose="02020603050405020304" pitchFamily="18" charset="0"/>
              </a:rPr>
              <a:t>Partie 1 : Régularisation</a:t>
            </a:r>
          </a:p>
        </p:txBody>
      </p:sp>
    </p:spTree>
    <p:extLst>
      <p:ext uri="{BB962C8B-B14F-4D97-AF65-F5344CB8AC3E}">
        <p14:creationId xmlns:p14="http://schemas.microsoft.com/office/powerpoint/2010/main" val="30585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Ridge </a:t>
            </a:r>
            <a:r>
              <a:rPr lang="fr-FR" sz="2400" b="1" dirty="0" err="1">
                <a:solidFill>
                  <a:schemeClr val="tx1"/>
                </a:solidFill>
                <a:ea typeface="MS Mincho"/>
              </a:rPr>
              <a:t>regression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55" y="1683258"/>
            <a:ext cx="9801225" cy="40767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05840" y="772124"/>
            <a:ext cx="320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Illustration </a:t>
            </a:r>
            <a:r>
              <a:rPr lang="fr-FR" sz="2400" b="1" dirty="0" err="1" smtClean="0">
                <a:solidFill>
                  <a:srgbClr val="0070C0"/>
                </a:solidFill>
              </a:rPr>
              <a:t>numerique</a:t>
            </a:r>
            <a:endParaRPr lang="fr-F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Ridge </a:t>
            </a:r>
            <a:r>
              <a:rPr lang="fr-FR" sz="2400" b="1" dirty="0" err="1">
                <a:solidFill>
                  <a:schemeClr val="tx1"/>
                </a:solidFill>
                <a:ea typeface="MS Mincho"/>
              </a:rPr>
              <a:t>regression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423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Variance de l’estimateur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5" y="1233789"/>
            <a:ext cx="10396728" cy="54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Ridge </a:t>
            </a:r>
            <a:r>
              <a:rPr lang="fr-FR" sz="2400" b="1" dirty="0" err="1">
                <a:solidFill>
                  <a:schemeClr val="tx1"/>
                </a:solidFill>
                <a:ea typeface="MS Mincho"/>
              </a:rPr>
              <a:t>regression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Compromis biais-variance (Trade-off)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49" y="1233789"/>
            <a:ext cx="9098280" cy="52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Ridge </a:t>
            </a:r>
            <a:r>
              <a:rPr lang="fr-FR" sz="2400" b="1" dirty="0" err="1">
                <a:solidFill>
                  <a:schemeClr val="tx1"/>
                </a:solidFill>
                <a:ea typeface="MS Mincho"/>
              </a:rPr>
              <a:t>regression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Idée de la Régression Ridge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14" y="1409830"/>
            <a:ext cx="8905338" cy="50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1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Ridge </a:t>
            </a:r>
            <a:r>
              <a:rPr lang="fr-FR" sz="2400" b="1" dirty="0" err="1">
                <a:solidFill>
                  <a:schemeClr val="tx1"/>
                </a:solidFill>
                <a:ea typeface="MS Mincho"/>
              </a:rPr>
              <a:t>regression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rgbClr val="0070C0"/>
                </a:solidFill>
              </a:rPr>
              <a:t>Proprité</a:t>
            </a:r>
            <a:r>
              <a:rPr lang="fr-FR" sz="2400" b="1" dirty="0" smtClean="0">
                <a:solidFill>
                  <a:srgbClr val="0070C0"/>
                </a:solidFill>
              </a:rPr>
              <a:t> des estimateurs Ridge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3" y="1307592"/>
            <a:ext cx="9118664" cy="547725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637776" y="938260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?A démontrer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46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Ridge </a:t>
            </a:r>
            <a:r>
              <a:rPr lang="fr-FR" sz="2400" b="1" dirty="0" err="1">
                <a:solidFill>
                  <a:schemeClr val="tx1"/>
                </a:solidFill>
                <a:ea typeface="MS Mincho"/>
              </a:rPr>
              <a:t>regression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Choix de </a:t>
            </a:r>
            <a:r>
              <a:rPr lang="el-GR" sz="2400" b="1" dirty="0" smtClean="0">
                <a:solidFill>
                  <a:srgbClr val="0070C0"/>
                </a:solidFill>
              </a:rPr>
              <a:t>λ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356511"/>
            <a:ext cx="8796528" cy="53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3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6410" y="1254890"/>
            <a:ext cx="9852116" cy="423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sz="2800" b="1" dirty="0" smtClean="0">
                <a:ea typeface="Times New Roman" panose="02020603050405020304" pitchFamily="18" charset="0"/>
              </a:rPr>
              <a:t>Régression </a:t>
            </a:r>
            <a:r>
              <a:rPr lang="fr-FR" sz="2800" b="1" dirty="0">
                <a:ea typeface="Times New Roman" panose="02020603050405020304" pitchFamily="18" charset="0"/>
              </a:rPr>
              <a:t>sous contrainte</a:t>
            </a:r>
            <a:endParaRPr lang="fr-FR" sz="20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Ingrédients principaux des problèmes inverses et d’apprentissage statistique + exemples pratiques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Motivations et objectifs de la régularisation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Types de régularisation et fonctions de régularisation</a:t>
            </a:r>
            <a:r>
              <a:rPr lang="fr-FR" sz="2400" dirty="0">
                <a:ea typeface="MS Mincho"/>
              </a:rPr>
              <a:t> </a:t>
            </a:r>
            <a:r>
              <a:rPr lang="fr-FR" sz="2400" dirty="0">
                <a:ea typeface="MS Mincho"/>
              </a:rPr>
              <a:t>couramment </a:t>
            </a:r>
            <a:r>
              <a:rPr lang="fr-FR" sz="2400" dirty="0" smtClean="0">
                <a:ea typeface="MS Mincho"/>
              </a:rPr>
              <a:t>rencontrées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 smtClean="0">
                <a:ea typeface="MS Mincho"/>
              </a:rPr>
              <a:t>Ridge </a:t>
            </a:r>
            <a:r>
              <a:rPr lang="fr-FR" sz="2400" dirty="0" err="1">
                <a:ea typeface="MS Mincho"/>
              </a:rPr>
              <a:t>regression</a:t>
            </a:r>
            <a:endParaRPr lang="fr-FR" sz="2400" dirty="0">
              <a:ea typeface="MS Mincho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800" b="1" dirty="0">
                <a:solidFill>
                  <a:srgbClr val="FFC000"/>
                </a:solidFill>
                <a:ea typeface="MS Mincho"/>
              </a:rPr>
              <a:t>     </a:t>
            </a:r>
            <a:r>
              <a:rPr lang="fr-FR" sz="2800" b="1" dirty="0">
                <a:solidFill>
                  <a:srgbClr val="FFC000"/>
                </a:solidFill>
                <a:ea typeface="MS Mincho"/>
              </a:rPr>
              <a:t>LASSO</a:t>
            </a:r>
            <a:endParaRPr lang="fr-FR" sz="2800" b="1" dirty="0">
              <a:solidFill>
                <a:srgbClr val="FFC000"/>
              </a:solidFill>
              <a:ea typeface="MS Mincho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800" dirty="0">
                <a:ea typeface="MS Mincho"/>
              </a:rPr>
              <a:t>     </a:t>
            </a:r>
            <a:r>
              <a:rPr lang="fr-FR" sz="2800" dirty="0" err="1" smtClean="0">
                <a:ea typeface="MS Mincho"/>
              </a:rPr>
              <a:t>Elastic</a:t>
            </a:r>
            <a:r>
              <a:rPr lang="fr-FR" sz="2800" dirty="0" smtClean="0">
                <a:ea typeface="MS Mincho"/>
              </a:rPr>
              <a:t>-net</a:t>
            </a:r>
            <a:endParaRPr lang="fr-FR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33739"/>
            <a:ext cx="12309661" cy="606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800"/>
              </a:spcAft>
            </a:pPr>
            <a:r>
              <a:rPr lang="fr-FR" sz="3200" b="1" dirty="0">
                <a:solidFill>
                  <a:schemeClr val="tx1">
                    <a:lumMod val="95000"/>
                  </a:schemeClr>
                </a:solidFill>
                <a:latin typeface="+mj-lt"/>
                <a:ea typeface="Times New Roman" panose="02020603050405020304" pitchFamily="18" charset="0"/>
              </a:rPr>
              <a:t>Partie 1 : Régularisation</a:t>
            </a:r>
          </a:p>
        </p:txBody>
      </p:sp>
    </p:spTree>
    <p:extLst>
      <p:ext uri="{BB962C8B-B14F-4D97-AF65-F5344CB8AC3E}">
        <p14:creationId xmlns:p14="http://schemas.microsoft.com/office/powerpoint/2010/main" val="38080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6410" y="1254890"/>
            <a:ext cx="9852116" cy="396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sz="2400" b="1" dirty="0" smtClean="0">
                <a:ea typeface="Times New Roman" panose="02020603050405020304" pitchFamily="18" charset="0"/>
              </a:rPr>
              <a:t>Régression </a:t>
            </a:r>
            <a:r>
              <a:rPr lang="fr-FR" sz="2400" b="1" dirty="0">
                <a:ea typeface="Times New Roman" panose="02020603050405020304" pitchFamily="18" charset="0"/>
              </a:rPr>
              <a:t>sous contrainte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b="1" dirty="0">
                <a:solidFill>
                  <a:srgbClr val="0070C0"/>
                </a:solidFill>
                <a:ea typeface="MS Mincho"/>
              </a:rPr>
              <a:t>Ingrédients principaux des problèmes inverses et d’apprentissage statistique + exemples pratiques</a:t>
            </a:r>
            <a:endParaRPr lang="fr-FR" b="1" dirty="0" smtClean="0">
              <a:solidFill>
                <a:srgbClr val="0070C0"/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Motivations et objectifs de la régularisation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Types de régularisation et fonctions de régularisation couramment rencontrées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Ridge </a:t>
            </a:r>
            <a:r>
              <a:rPr lang="fr-FR" sz="2400" dirty="0" err="1">
                <a:ea typeface="MS Mincho"/>
              </a:rPr>
              <a:t>regression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LASSO</a:t>
            </a:r>
            <a:endParaRPr lang="fr-FR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</a:t>
            </a:r>
            <a:r>
              <a:rPr lang="fr-FR" sz="2400" dirty="0" err="1" smtClean="0">
                <a:ea typeface="MS Mincho"/>
              </a:rPr>
              <a:t>Elastic</a:t>
            </a:r>
            <a:r>
              <a:rPr lang="fr-FR" sz="2400" dirty="0" smtClean="0">
                <a:ea typeface="MS Mincho"/>
              </a:rPr>
              <a:t>-net</a:t>
            </a:r>
            <a:endParaRPr lang="fr-FR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33739"/>
            <a:ext cx="12309661" cy="606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800"/>
              </a:spcAft>
            </a:pPr>
            <a:r>
              <a:rPr lang="fr-FR" sz="3200" b="1" dirty="0">
                <a:solidFill>
                  <a:schemeClr val="tx1">
                    <a:lumMod val="95000"/>
                  </a:schemeClr>
                </a:solidFill>
                <a:latin typeface="+mj-lt"/>
                <a:ea typeface="Times New Roman" panose="02020603050405020304" pitchFamily="18" charset="0"/>
              </a:rPr>
              <a:t>Partie 1 : Régularisation</a:t>
            </a:r>
          </a:p>
        </p:txBody>
      </p:sp>
    </p:spTree>
    <p:extLst>
      <p:ext uri="{BB962C8B-B14F-4D97-AF65-F5344CB8AC3E}">
        <p14:creationId xmlns:p14="http://schemas.microsoft.com/office/powerpoint/2010/main" val="34904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err="1" smtClean="0">
                <a:solidFill>
                  <a:schemeClr val="tx1"/>
                </a:solidFill>
                <a:ea typeface="MS Mincho"/>
              </a:rPr>
              <a:t>Regression</a:t>
            </a: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 Lasso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Idée de la Régression LASSO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53" y="1416669"/>
            <a:ext cx="9430703" cy="53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Comparaison Ridge-Lasso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Comparaison RIDGE et LASSO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344168"/>
            <a:ext cx="9223248" cy="52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Comparaison Ridge-Lasso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Comparaison RIDGE et LASSO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59" y="1408176"/>
            <a:ext cx="9158097" cy="53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Comparaison Ridge-Lasso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Comparaison RIDGE et LASSO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57" y="1161288"/>
            <a:ext cx="8342567" cy="55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Comparaison Ridge-Lasso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Quelques remarques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93" y="1385887"/>
            <a:ext cx="99631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err="1" smtClean="0">
                <a:solidFill>
                  <a:schemeClr val="tx1"/>
                </a:solidFill>
                <a:ea typeface="MS Mincho"/>
              </a:rPr>
              <a:t>Resolution</a:t>
            </a: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 </a:t>
            </a:r>
            <a:r>
              <a:rPr lang="fr-FR" sz="2400" b="1" dirty="0" err="1" smtClean="0">
                <a:solidFill>
                  <a:schemeClr val="tx1"/>
                </a:solidFill>
                <a:ea typeface="MS Mincho"/>
              </a:rPr>
              <a:t>numerique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987552" y="836786"/>
            <a:ext cx="63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Algorithme de la descente de coordonnées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13" y="1475803"/>
            <a:ext cx="92011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Résolution numérique</a:t>
            </a:r>
            <a:endParaRPr lang="fr-FR" sz="2400" b="1" dirty="0">
              <a:solidFill>
                <a:schemeClr val="tx1"/>
              </a:solidFill>
              <a:ea typeface="MS Mincho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987552" y="836786"/>
            <a:ext cx="63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Algorithme de la descente de coordonnées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91" y="2073973"/>
            <a:ext cx="78200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6410" y="1254890"/>
            <a:ext cx="9852116" cy="423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sz="2800" b="1" dirty="0" smtClean="0">
                <a:ea typeface="Times New Roman" panose="02020603050405020304" pitchFamily="18" charset="0"/>
              </a:rPr>
              <a:t>Régression </a:t>
            </a:r>
            <a:r>
              <a:rPr lang="fr-FR" sz="2800" b="1" dirty="0">
                <a:ea typeface="Times New Roman" panose="02020603050405020304" pitchFamily="18" charset="0"/>
              </a:rPr>
              <a:t>sous contrainte</a:t>
            </a:r>
            <a:endParaRPr lang="fr-FR" sz="20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Ingrédients principaux des problèmes inverses et d’apprentissage statistique + exemples pratiques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Motivations et objectifs de la régularisation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Types de régularisation et fonctions de régularisation</a:t>
            </a:r>
            <a:r>
              <a:rPr lang="fr-FR" sz="2400" dirty="0">
                <a:ea typeface="MS Mincho"/>
              </a:rPr>
              <a:t> </a:t>
            </a:r>
            <a:r>
              <a:rPr lang="fr-FR" sz="2400" dirty="0">
                <a:ea typeface="MS Mincho"/>
              </a:rPr>
              <a:t>couramment </a:t>
            </a:r>
            <a:r>
              <a:rPr lang="fr-FR" sz="2400" dirty="0" smtClean="0">
                <a:ea typeface="MS Mincho"/>
              </a:rPr>
              <a:t>rencontrées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 smtClean="0">
                <a:ea typeface="MS Mincho"/>
              </a:rPr>
              <a:t>Ridge </a:t>
            </a:r>
            <a:r>
              <a:rPr lang="fr-FR" sz="2400" dirty="0" err="1">
                <a:ea typeface="MS Mincho"/>
              </a:rPr>
              <a:t>regression</a:t>
            </a:r>
            <a:endParaRPr lang="fr-FR" sz="2400" dirty="0">
              <a:ea typeface="MS Mincho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800" dirty="0">
                <a:ea typeface="MS Mincho"/>
              </a:rPr>
              <a:t>     </a:t>
            </a:r>
            <a:r>
              <a:rPr lang="fr-FR" sz="2400" dirty="0">
                <a:ea typeface="MS Mincho"/>
              </a:rPr>
              <a:t>LASSO</a:t>
            </a:r>
            <a:endParaRPr lang="fr-FR" sz="2400" dirty="0">
              <a:ea typeface="MS Mincho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800" dirty="0">
                <a:ea typeface="MS Mincho"/>
              </a:rPr>
              <a:t>     </a:t>
            </a:r>
            <a:r>
              <a:rPr lang="fr-FR" sz="2800" b="1" dirty="0" err="1" smtClean="0">
                <a:solidFill>
                  <a:srgbClr val="FFC000"/>
                </a:solidFill>
                <a:ea typeface="MS Mincho"/>
              </a:rPr>
              <a:t>Elastic</a:t>
            </a:r>
            <a:r>
              <a:rPr lang="fr-FR" sz="2800" b="1" dirty="0" smtClean="0">
                <a:solidFill>
                  <a:srgbClr val="FFC000"/>
                </a:solidFill>
                <a:ea typeface="MS Mincho"/>
              </a:rPr>
              <a:t>-net</a:t>
            </a:r>
            <a:endParaRPr lang="fr-FR" sz="2000" b="1" dirty="0">
              <a:solidFill>
                <a:srgbClr val="FFC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33739"/>
            <a:ext cx="12309661" cy="606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800"/>
              </a:spcAft>
            </a:pPr>
            <a:r>
              <a:rPr lang="fr-FR" sz="3200" b="1" dirty="0">
                <a:solidFill>
                  <a:schemeClr val="tx1">
                    <a:lumMod val="95000"/>
                  </a:schemeClr>
                </a:solidFill>
                <a:latin typeface="+mj-lt"/>
                <a:ea typeface="Times New Roman" panose="02020603050405020304" pitchFamily="18" charset="0"/>
              </a:rPr>
              <a:t>Partie 1 : Régularisation</a:t>
            </a:r>
          </a:p>
        </p:txBody>
      </p:sp>
    </p:spTree>
    <p:extLst>
      <p:ext uri="{BB962C8B-B14F-4D97-AF65-F5344CB8AC3E}">
        <p14:creationId xmlns:p14="http://schemas.microsoft.com/office/powerpoint/2010/main" val="33045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tabLst>
                <a:tab pos="457200" algn="l"/>
              </a:tabLst>
            </a:pPr>
            <a:endParaRPr lang="fr-FR" sz="2400" b="1" dirty="0" smtClean="0">
              <a:solidFill>
                <a:schemeClr val="tx1"/>
              </a:solidFill>
              <a:ea typeface="MS Mincho"/>
            </a:endParaRPr>
          </a:p>
          <a:p>
            <a:pPr>
              <a:lnSpc>
                <a:spcPct val="115000"/>
              </a:lnSpc>
              <a:tabLst>
                <a:tab pos="457200" algn="l"/>
              </a:tabLst>
            </a:pPr>
            <a:r>
              <a:rPr lang="fr-FR" sz="2400" b="1" dirty="0" err="1" smtClean="0">
                <a:solidFill>
                  <a:schemeClr val="tx1"/>
                </a:solidFill>
                <a:ea typeface="MS Mincho"/>
              </a:rPr>
              <a:t>Elastic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-</a:t>
            </a: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Net</a:t>
            </a:r>
          </a:p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endParaRPr lang="fr-FR" sz="2400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5840" y="772124"/>
            <a:ext cx="546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Approche de l’</a:t>
            </a:r>
            <a:r>
              <a:rPr lang="fr-FR" sz="2400" b="1" dirty="0" err="1" smtClean="0">
                <a:solidFill>
                  <a:srgbClr val="0070C0"/>
                </a:solidFill>
              </a:rPr>
              <a:t>Elastic</a:t>
            </a:r>
            <a:r>
              <a:rPr lang="fr-FR" sz="2400" b="1" dirty="0" smtClean="0">
                <a:solidFill>
                  <a:srgbClr val="0070C0"/>
                </a:solidFill>
              </a:rPr>
              <a:t>-net</a:t>
            </a:r>
            <a:endParaRPr lang="fr-FR" sz="24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8" y="1335025"/>
            <a:ext cx="8951976" cy="52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7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Formalisme des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9497" y="984069"/>
            <a:ext cx="7707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 smtClean="0">
                <a:solidFill>
                  <a:srgbClr val="FFC000"/>
                </a:solidFill>
                <a:latin typeface="Book Antiqua" panose="02040602050305030304" pitchFamily="18" charset="0"/>
              </a:rPr>
              <a:t>Formalisation des problèmes inverses</a:t>
            </a:r>
            <a:endParaRPr lang="fr-FR" sz="2800" dirty="0">
              <a:solidFill>
                <a:srgbClr val="FFC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3555" y="1147238"/>
            <a:ext cx="9392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</a:rPr>
              <a:t>U</a:t>
            </a:r>
            <a:r>
              <a:rPr lang="fr-FR" sz="2400" dirty="0" smtClean="0">
                <a:solidFill>
                  <a:schemeClr val="accent2"/>
                </a:solidFill>
              </a:rPr>
              <a:t>n problème inverse </a:t>
            </a:r>
            <a:r>
              <a:rPr lang="fr-FR" sz="2400" dirty="0" smtClean="0"/>
              <a:t>est une situation dans laquelle on tente de déterminer les </a:t>
            </a:r>
            <a:r>
              <a:rPr lang="fr-FR" sz="2400" dirty="0" smtClean="0">
                <a:solidFill>
                  <a:schemeClr val="accent2"/>
                </a:solidFill>
              </a:rPr>
              <a:t>causes d'un phénomène </a:t>
            </a:r>
            <a:r>
              <a:rPr lang="fr-FR" sz="2400" dirty="0" smtClean="0"/>
              <a:t>à partir des 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</a:rPr>
              <a:t>observations expérimentales de ses effets. </a:t>
            </a:r>
            <a:endParaRPr lang="fr-FR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309661" cy="599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Notion de problème inverse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97083" y="4427530"/>
            <a:ext cx="84451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000" i="1" dirty="0"/>
              <a:t>Les problèmes directs nous semblent plus naturels car les mêmes causes conduisent au même effets. </a:t>
            </a:r>
            <a:endParaRPr lang="fr-FR" sz="2000" i="1" dirty="0" smtClean="0"/>
          </a:p>
          <a:p>
            <a:endParaRPr lang="fr-FR" sz="2000" i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000" i="1" dirty="0" smtClean="0"/>
              <a:t>En </a:t>
            </a:r>
            <a:r>
              <a:rPr lang="fr-FR" sz="2000" i="1" dirty="0"/>
              <a:t>revanche, il semble moins évident qu’un effet soit la conséquence d’une unique cause. C’est cette caractéristique qui fait toute la difficulté des problèmes inverses.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67" y="2567667"/>
            <a:ext cx="7750356" cy="13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0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" y="0"/>
            <a:ext cx="1244917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17155" y="2221893"/>
            <a:ext cx="8188920" cy="2410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sz="4800" b="1" dirty="0" smtClean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Partie 2  </a:t>
            </a:r>
          </a:p>
          <a:p>
            <a:pPr>
              <a:spcAft>
                <a:spcPts val="800"/>
              </a:spcAft>
            </a:pPr>
            <a:r>
              <a:rPr lang="fr-FR" sz="4800" b="1" dirty="0" smtClean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Systèmes </a:t>
            </a:r>
            <a:r>
              <a:rPr lang="fr-FR" sz="48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de recommandation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-66675" y="0"/>
            <a:ext cx="12449175" cy="599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dirty="0" smtClean="0"/>
              <a:t>                                                                                                                             ML AVANCE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0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44609" y="1596048"/>
            <a:ext cx="8571140" cy="4399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sz="2400" b="1" dirty="0" smtClean="0">
                <a:ea typeface="Times New Roman" panose="02020603050405020304" pitchFamily="18" charset="0"/>
              </a:rPr>
              <a:t>Partie </a:t>
            </a:r>
            <a:r>
              <a:rPr lang="fr-FR" sz="2400" b="1" dirty="0">
                <a:ea typeface="Times New Roman" panose="02020603050405020304" pitchFamily="18" charset="0"/>
              </a:rPr>
              <a:t>1 : Régularisation </a:t>
            </a:r>
            <a:r>
              <a:rPr lang="fr-FR" sz="2400" b="1" dirty="0">
                <a:solidFill>
                  <a:srgbClr val="FF0000"/>
                </a:solidFill>
                <a:ea typeface="Times New Roman" panose="02020603050405020304" pitchFamily="18" charset="0"/>
              </a:rPr>
              <a:t>(15h</a:t>
            </a:r>
            <a:r>
              <a:rPr lang="fr-FR" sz="2400" b="1" dirty="0" smtClean="0">
                <a:solidFill>
                  <a:srgbClr val="FF0000"/>
                </a:solidFill>
                <a:ea typeface="Times New Roman" panose="02020603050405020304" pitchFamily="18" charset="0"/>
              </a:rPr>
              <a:t>)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2400" b="1" dirty="0" smtClean="0">
                <a:ea typeface="Times New Roman" panose="02020603050405020304" pitchFamily="18" charset="0"/>
              </a:rPr>
              <a:t>Régression </a:t>
            </a:r>
            <a:r>
              <a:rPr lang="fr-FR" sz="2400" b="1" dirty="0">
                <a:ea typeface="Times New Roman" panose="02020603050405020304" pitchFamily="18" charset="0"/>
              </a:rPr>
              <a:t>sous contrainte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 smtClean="0">
                <a:ea typeface="MS Mincho"/>
              </a:rPr>
              <a:t>Ingrédients principaux </a:t>
            </a:r>
            <a:r>
              <a:rPr lang="fr-FR" sz="2400" dirty="0">
                <a:ea typeface="MS Mincho"/>
              </a:rPr>
              <a:t>des problèmes inverses et d’apprentissage statistique + exemples pratiques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Motivations et objectifs de la régularisation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Types de régularisation et fonctions de régularisation couramment rencontrées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Ridge </a:t>
            </a:r>
            <a:r>
              <a:rPr lang="fr-FR" sz="2400" dirty="0" err="1">
                <a:ea typeface="MS Mincho"/>
              </a:rPr>
              <a:t>regression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LASSO</a:t>
            </a:r>
            <a:endParaRPr lang="fr-FR" sz="2400" dirty="0" smtClean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400" dirty="0">
                <a:ea typeface="MS Mincho"/>
              </a:rPr>
              <a:t>     </a:t>
            </a:r>
            <a:r>
              <a:rPr lang="fr-FR" sz="2400" dirty="0" err="1" smtClean="0">
                <a:ea typeface="MS Mincho"/>
              </a:rPr>
              <a:t>Elastic</a:t>
            </a:r>
            <a:r>
              <a:rPr lang="fr-FR" sz="2400" dirty="0" smtClean="0">
                <a:ea typeface="MS Mincho"/>
              </a:rPr>
              <a:t>-net</a:t>
            </a:r>
            <a:endParaRPr lang="fr-FR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7482" y="653104"/>
            <a:ext cx="8325394" cy="6920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n-US" sz="3600" b="1" dirty="0" smtClean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Plan du cours</a:t>
            </a:r>
            <a:endParaRPr lang="fr-FR" sz="2800" b="1" dirty="0" smtClean="0">
              <a:solidFill>
                <a:schemeClr val="bg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6690"/>
            <a:ext cx="12309661" cy="599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dirty="0" smtClean="0"/>
              <a:t>                                                                                                                             ML AVANCE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47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Exemple de </a:t>
            </a:r>
            <a:r>
              <a:rPr lang="fr-FR" sz="2400" b="1" dirty="0">
                <a:solidFill>
                  <a:schemeClr val="tx1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chemeClr val="tx1"/>
                </a:solidFill>
                <a:ea typeface="MS Mincho"/>
              </a:rPr>
              <a:t>inverses</a:t>
            </a:r>
            <a:endParaRPr lang="fr-FR" b="1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31" y="4604385"/>
            <a:ext cx="7320323" cy="203154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0" y="714102"/>
            <a:ext cx="11020425" cy="38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Exemple de </a:t>
            </a:r>
            <a:r>
              <a:rPr lang="fr-FR" sz="2400" b="1" dirty="0">
                <a:solidFill>
                  <a:srgbClr val="002060"/>
                </a:solidFill>
                <a:ea typeface="MS Mincho"/>
              </a:rPr>
              <a:t>problèmes </a:t>
            </a: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inverses</a:t>
            </a:r>
            <a:endParaRPr lang="fr-FR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914" y="4826454"/>
            <a:ext cx="7320323" cy="203154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12" y="627016"/>
            <a:ext cx="8915400" cy="41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"/>
            <a:ext cx="12309661" cy="522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fr-FR" sz="2400" b="1" dirty="0" smtClean="0">
                <a:solidFill>
                  <a:srgbClr val="002060"/>
                </a:solidFill>
                <a:ea typeface="MS Mincho"/>
              </a:rPr>
              <a:t>Exemple de problèmes inverses</a:t>
            </a:r>
            <a:endParaRPr lang="fr-FR" sz="2400" b="1" dirty="0">
              <a:solidFill>
                <a:srgbClr val="002060"/>
              </a:solidFill>
              <a:ea typeface="Times New Roman" panose="02020603050405020304" pitchFamily="18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1036321" y="706682"/>
            <a:ext cx="9917564" cy="6252848"/>
            <a:chOff x="1036321" y="505514"/>
            <a:chExt cx="9917564" cy="625284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321" y="505514"/>
              <a:ext cx="9847896" cy="4301617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610" y="5033555"/>
              <a:ext cx="9820275" cy="1724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17381</TotalTime>
  <Words>1226</Words>
  <Application>Microsoft Office PowerPoint</Application>
  <PresentationFormat>Grand écran</PresentationFormat>
  <Paragraphs>267</Paragraphs>
  <Slides>61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74" baseType="lpstr">
      <vt:lpstr>-apple-system</vt:lpstr>
      <vt:lpstr>Arial</vt:lpstr>
      <vt:lpstr>Book Antiqua</vt:lpstr>
      <vt:lpstr>Bookman Old Style</vt:lpstr>
      <vt:lpstr>Calibri</vt:lpstr>
      <vt:lpstr>Calibri Light</vt:lpstr>
      <vt:lpstr>Courier New</vt:lpstr>
      <vt:lpstr>MS Mincho</vt:lpstr>
      <vt:lpstr>Segoe UI Historic</vt:lpstr>
      <vt:lpstr>Times New Roman</vt:lpstr>
      <vt:lpstr>Wingdings</vt:lpstr>
      <vt:lpstr>Wingdings 3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avancé</dc:title>
  <dc:creator>TRABOUE</dc:creator>
  <cp:lastModifiedBy>TRABOUE</cp:lastModifiedBy>
  <cp:revision>81</cp:revision>
  <dcterms:created xsi:type="dcterms:W3CDTF">2023-02-25T10:33:34Z</dcterms:created>
  <dcterms:modified xsi:type="dcterms:W3CDTF">2023-03-09T12:38:31Z</dcterms:modified>
</cp:coreProperties>
</file>